
<file path=[Content_Types].xml><?xml version="1.0" encoding="utf-8"?>
<Types xmlns="http://schemas.openxmlformats.org/package/2006/content-types">
  <Default Extension="bin"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7" r:id="rId9"/>
    <p:sldId id="263" r:id="rId10"/>
    <p:sldId id="264" r:id="rId11"/>
    <p:sldId id="265" r:id="rId12"/>
    <p:sldId id="266" r:id="rId1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21" d="100"/>
          <a:sy n="121" d="100"/>
        </p:scale>
        <p:origin x="16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461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242571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bin"/><Relationship Id="rId5" Type="http://schemas.openxmlformats.org/officeDocument/2006/relationships/image" Target="../media/image3.bin"/><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60d95e5b3d2ad3bfdb4e796c7a7b1e0a.png"/>
          <p:cNvPicPr>
            <a:picLocks noChangeAspect="1"/>
          </p:cNvPicPr>
          <p:nvPr/>
        </p:nvPicPr>
        <p:blipFill>
          <a:blip r:embed="rId3"/>
          <a:stretch>
            <a:fillRect/>
          </a:stretch>
        </p:blipFill>
        <p:spPr>
          <a:xfrm>
            <a:off x="0" y="0"/>
            <a:ext cx="9144000" cy="5143500"/>
          </a:xfrm>
          <a:prstGeom prst="rect">
            <a:avLst/>
          </a:prstGeom>
        </p:spPr>
      </p:pic>
      <p:sp>
        <p:nvSpPr>
          <p:cNvPr id="4" name="Shape 1"/>
          <p:cNvSpPr/>
          <p:nvPr/>
        </p:nvSpPr>
        <p:spPr>
          <a:xfrm>
            <a:off x="807369" y="1510041"/>
            <a:ext cx="541234" cy="0"/>
          </a:xfrm>
          <a:custGeom>
            <a:avLst/>
            <a:gdLst/>
            <a:ahLst/>
            <a:cxnLst/>
            <a:rect l="l" t="t" r="r" b="b"/>
            <a:pathLst>
              <a:path w="541234">
                <a:moveTo>
                  <a:pt x="0" y="0"/>
                </a:moveTo>
                <a:lnTo>
                  <a:pt x="541234" y="0"/>
                </a:lnTo>
              </a:path>
            </a:pathLst>
          </a:custGeom>
          <a:noFill/>
          <a:ln w="38100">
            <a:solidFill>
              <a:srgbClr val="FFFFFF"/>
            </a:solidFill>
            <a:prstDash val="solid"/>
            <a:headEnd type="none"/>
            <a:tailEnd type="none"/>
          </a:ln>
        </p:spPr>
      </p:sp>
      <p:pic>
        <p:nvPicPr>
          <p:cNvPr id="7" name="Image 3" descr="https://card-ai-public.oss-cn-hangzhou.aliyuncs.com/100/user_file/2023_10_19/e444bc9402d5394af877d56c6112451b.png"/>
          <p:cNvPicPr>
            <a:picLocks noChangeAspect="1"/>
          </p:cNvPicPr>
          <p:nvPr/>
        </p:nvPicPr>
        <p:blipFill>
          <a:blip r:embed="rId4"/>
          <a:srcRect/>
          <a:stretch/>
        </p:blipFill>
        <p:spPr>
          <a:xfrm>
            <a:off x="4548262" y="3605203"/>
            <a:ext cx="1465564" cy="845142"/>
          </a:xfrm>
          <a:prstGeom prst="rect">
            <a:avLst/>
          </a:prstGeom>
        </p:spPr>
      </p:pic>
      <p:pic>
        <p:nvPicPr>
          <p:cNvPr id="8" name="Image 4" descr="https://card-ai-public.oss-cn-hangzhou.aliyuncs.com/100/user_file/2023_10_19/37ac7831be23f959b7a626f8110fa7a2.webp"/>
          <p:cNvPicPr>
            <a:picLocks noChangeAspect="1"/>
          </p:cNvPicPr>
          <p:nvPr/>
        </p:nvPicPr>
        <p:blipFill>
          <a:blip r:embed="rId5"/>
          <a:srcRect/>
          <a:stretch/>
        </p:blipFill>
        <p:spPr>
          <a:xfrm>
            <a:off x="6272396" y="3605203"/>
            <a:ext cx="1465564" cy="845142"/>
          </a:xfrm>
          <a:prstGeom prst="rect">
            <a:avLst/>
          </a:prstGeom>
        </p:spPr>
      </p:pic>
      <p:pic>
        <p:nvPicPr>
          <p:cNvPr id="9" name="Image 5" descr="https://card-ai-public.oss-cn-hangzhou.aliyuncs.com/100/user_file/2023_10_19/d0e2bda61af2f3783d76be570dc813f0.webp"/>
          <p:cNvPicPr>
            <a:picLocks noChangeAspect="1"/>
          </p:cNvPicPr>
          <p:nvPr/>
        </p:nvPicPr>
        <p:blipFill>
          <a:blip r:embed="rId6"/>
          <a:srcRect/>
          <a:stretch/>
        </p:blipFill>
        <p:spPr>
          <a:xfrm>
            <a:off x="7996531" y="3605203"/>
            <a:ext cx="1465564" cy="845142"/>
          </a:xfrm>
          <a:prstGeom prst="rect">
            <a:avLst/>
          </a:prstGeom>
        </p:spPr>
      </p:pic>
      <p:pic>
        <p:nvPicPr>
          <p:cNvPr id="10" name="Image 6" descr="https://card-ai-public.oss-cn-hangzhou.aliyuncs.com/100/user_file/2023_10_19/e4baa33557c1107432ad6395fc393bf5.png"/>
          <p:cNvPicPr>
            <a:picLocks noChangeAspect="1"/>
          </p:cNvPicPr>
          <p:nvPr/>
        </p:nvPicPr>
        <p:blipFill>
          <a:blip r:embed="rId7"/>
          <a:stretch>
            <a:fillRect/>
          </a:stretch>
        </p:blipFill>
        <p:spPr>
          <a:xfrm>
            <a:off x="5189160" y="4334244"/>
            <a:ext cx="204186" cy="224605"/>
          </a:xfrm>
          <a:prstGeom prst="rect">
            <a:avLst/>
          </a:prstGeom>
        </p:spPr>
      </p:pic>
      <p:pic>
        <p:nvPicPr>
          <p:cNvPr id="11" name="Image 7" descr="https://card-ai-public.oss-cn-hangzhou.aliyuncs.com/100/user_file/2023_10_19/e4baa33557c1107432ad6395fc393bf5.png"/>
          <p:cNvPicPr>
            <a:picLocks noChangeAspect="1"/>
          </p:cNvPicPr>
          <p:nvPr/>
        </p:nvPicPr>
        <p:blipFill>
          <a:blip r:embed="rId7"/>
          <a:stretch>
            <a:fillRect/>
          </a:stretch>
        </p:blipFill>
        <p:spPr>
          <a:xfrm>
            <a:off x="6913294" y="4334244"/>
            <a:ext cx="204186" cy="224605"/>
          </a:xfrm>
          <a:prstGeom prst="rect">
            <a:avLst/>
          </a:prstGeom>
        </p:spPr>
      </p:pic>
      <p:pic>
        <p:nvPicPr>
          <p:cNvPr id="12" name="Image 8" descr="https://card-ai-public.oss-cn-hangzhou.aliyuncs.com/100/user_file/2023_10_19/e4baa33557c1107432ad6395fc393bf5.png"/>
          <p:cNvPicPr>
            <a:picLocks noChangeAspect="1"/>
          </p:cNvPicPr>
          <p:nvPr/>
        </p:nvPicPr>
        <p:blipFill>
          <a:blip r:embed="rId7"/>
          <a:stretch>
            <a:fillRect/>
          </a:stretch>
        </p:blipFill>
        <p:spPr>
          <a:xfrm>
            <a:off x="8692196" y="4334244"/>
            <a:ext cx="204186" cy="224605"/>
          </a:xfrm>
          <a:prstGeom prst="rect">
            <a:avLst/>
          </a:prstGeom>
        </p:spPr>
      </p:pic>
      <p:sp>
        <p:nvSpPr>
          <p:cNvPr id="15" name="Text 4"/>
          <p:cNvSpPr/>
          <p:nvPr/>
        </p:nvSpPr>
        <p:spPr>
          <a:xfrm>
            <a:off x="1522352" y="3904476"/>
            <a:ext cx="1274032"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endParaRPr lang="en-US" sz="1500" dirty="0"/>
          </a:p>
        </p:txBody>
      </p:sp>
      <p:sp>
        <p:nvSpPr>
          <p:cNvPr id="19" name="Text 8"/>
          <p:cNvSpPr/>
          <p:nvPr/>
        </p:nvSpPr>
        <p:spPr>
          <a:xfrm>
            <a:off x="8047290" y="148587"/>
            <a:ext cx="949533" cy="463201"/>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FFFFFF"/>
                </a:solidFill>
                <a:latin typeface="优设标题黑" pitchFamily="34" charset="0"/>
                <a:ea typeface="优设标题黑" pitchFamily="34" charset="-122"/>
                <a:cs typeface="优设标题黑" pitchFamily="34" charset="-120"/>
              </a:rPr>
              <a:t>2023</a:t>
            </a:r>
            <a:endParaRPr lang="en-US" sz="1500" dirty="0"/>
          </a:p>
        </p:txBody>
      </p:sp>
      <p:sp>
        <p:nvSpPr>
          <p:cNvPr id="20" name="Text 9"/>
          <p:cNvSpPr/>
          <p:nvPr/>
        </p:nvSpPr>
        <p:spPr>
          <a:xfrm>
            <a:off x="712150" y="1048269"/>
            <a:ext cx="1561981"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FFFFFF"/>
                </a:solidFill>
                <a:latin typeface="PingFang SC" pitchFamily="34" charset="0"/>
                <a:ea typeface="PingFang SC" pitchFamily="34" charset="-122"/>
                <a:cs typeface="PingFang SC" pitchFamily="34" charset="-120"/>
              </a:rPr>
              <a:t>CONFEREN</a:t>
            </a:r>
            <a:endParaRPr lang="en-US" sz="1500" dirty="0"/>
          </a:p>
        </p:txBody>
      </p:sp>
      <p:sp>
        <p:nvSpPr>
          <p:cNvPr id="21" name="Text 10"/>
          <p:cNvSpPr/>
          <p:nvPr/>
        </p:nvSpPr>
        <p:spPr>
          <a:xfrm>
            <a:off x="652804" y="1492090"/>
            <a:ext cx="8491196" cy="103012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500" dirty="0">
                <a:solidFill>
                  <a:srgbClr val="FFFFFF"/>
                </a:solidFill>
                <a:latin typeface="优设标题黑" pitchFamily="34" charset="0"/>
                <a:ea typeface="优设标题黑" pitchFamily="34" charset="-122"/>
                <a:cs typeface="优设标题黑" pitchFamily="34" charset="-120"/>
              </a:rPr>
              <a:t>药物定价预测模型——基于FATE</a:t>
            </a:r>
            <a:endParaRPr lang="en-US" sz="1500" dirty="0"/>
          </a:p>
        </p:txBody>
      </p:sp>
      <p:sp>
        <p:nvSpPr>
          <p:cNvPr id="16" name="文本框 15">
            <a:extLst>
              <a:ext uri="{FF2B5EF4-FFF2-40B4-BE49-F238E27FC236}">
                <a16:creationId xmlns:a16="http://schemas.microsoft.com/office/drawing/2014/main" id="{7C86EC48-A4DE-41E1-A123-2AF3E43377F5}"/>
              </a:ext>
            </a:extLst>
          </p:cNvPr>
          <p:cNvSpPr txBox="1"/>
          <p:nvPr/>
        </p:nvSpPr>
        <p:spPr>
          <a:xfrm>
            <a:off x="712150" y="3417361"/>
            <a:ext cx="1827818" cy="830997"/>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数据搜集：任纪武</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模型搭建：姚帅</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技术文档：姚帅</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作品介绍：任纪武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20193A"/>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44efde95d5c4a398c81deca943ef4e60.png"/>
          <p:cNvPicPr>
            <a:picLocks noChangeAspect="1"/>
          </p:cNvPicPr>
          <p:nvPr/>
        </p:nvPicPr>
        <p:blipFill>
          <a:blip r:embed="rId3"/>
          <a:srcRect l="29078" b="27007"/>
          <a:stretch/>
        </p:blipFill>
        <p:spPr>
          <a:xfrm flipH="1">
            <a:off x="0" y="0"/>
            <a:ext cx="5559692" cy="5191734"/>
          </a:xfrm>
          <a:prstGeom prst="rect">
            <a:avLst/>
          </a:prstGeom>
        </p:spPr>
      </p:pic>
      <p:pic>
        <p:nvPicPr>
          <p:cNvPr id="3" name="Image 1" descr="https://aigc-ai-video.oss-cn-shanghai.aliyuncs.com/107/release/file/4738f59d997a4904e312bc534e7aa21b.png"/>
          <p:cNvPicPr>
            <a:picLocks noChangeAspect="1"/>
          </p:cNvPicPr>
          <p:nvPr/>
        </p:nvPicPr>
        <p:blipFill>
          <a:blip r:embed="rId4"/>
          <a:srcRect/>
          <a:stretch/>
        </p:blipFill>
        <p:spPr>
          <a:xfrm>
            <a:off x="810513" y="1054724"/>
            <a:ext cx="2025778" cy="3601382"/>
          </a:xfrm>
          <a:prstGeom prst="rect">
            <a:avLst/>
          </a:prstGeom>
        </p:spPr>
      </p:pic>
      <p:pic>
        <p:nvPicPr>
          <p:cNvPr id="4" name="Image 2" descr="https://card-ai-public.oss-cn-hangzhou.aliyuncs.com/100/user_file/2023_10_19/9c84cf7c60347d718af16199b99827ae.png"/>
          <p:cNvPicPr>
            <a:picLocks noChangeAspect="1"/>
          </p:cNvPicPr>
          <p:nvPr/>
        </p:nvPicPr>
        <p:blipFill>
          <a:blip r:embed="rId5"/>
          <a:srcRect l="25000" t="14173" r="31140" b="7087"/>
          <a:stretch/>
        </p:blipFill>
        <p:spPr>
          <a:xfrm>
            <a:off x="3218738" y="1054724"/>
            <a:ext cx="365570" cy="368010"/>
          </a:xfrm>
          <a:prstGeom prst="rect">
            <a:avLst/>
          </a:prstGeom>
        </p:spPr>
      </p:pic>
      <p:pic>
        <p:nvPicPr>
          <p:cNvPr id="5" name="Image 3" descr="https://card-ai-public.oss-cn-hangzhou.aliyuncs.com/100/user_file/2023_10_19/44efde95d5c4a398c81deca943ef4e60.png"/>
          <p:cNvPicPr>
            <a:picLocks noChangeAspect="1"/>
          </p:cNvPicPr>
          <p:nvPr/>
        </p:nvPicPr>
        <p:blipFill>
          <a:blip r:embed="rId3"/>
          <a:srcRect l="29078" b="27007"/>
          <a:stretch/>
        </p:blipFill>
        <p:spPr>
          <a:xfrm flipV="1">
            <a:off x="3584308" y="-48234"/>
            <a:ext cx="5559692" cy="5191734"/>
          </a:xfrm>
          <a:prstGeom prst="rect">
            <a:avLst/>
          </a:prstGeom>
        </p:spPr>
      </p:pic>
      <p:sp>
        <p:nvSpPr>
          <p:cNvPr id="6" name="Text 0"/>
          <p:cNvSpPr/>
          <p:nvPr/>
        </p:nvSpPr>
        <p:spPr>
          <a:xfrm>
            <a:off x="692178" y="258466"/>
            <a:ext cx="7886789" cy="74366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3000" dirty="0">
                <a:solidFill>
                  <a:srgbClr val="FFFFFF"/>
                </a:solidFill>
                <a:latin typeface="优设标题黑" pitchFamily="34" charset="0"/>
                <a:ea typeface="优设标题黑" pitchFamily="34" charset="-122"/>
                <a:cs typeface="优设标题黑" pitchFamily="34" charset="-120"/>
              </a:rPr>
              <a:t>模型结果优越性</a:t>
            </a:r>
            <a:endParaRPr lang="en-US" sz="1500" dirty="0"/>
          </a:p>
        </p:txBody>
      </p:sp>
      <p:sp>
        <p:nvSpPr>
          <p:cNvPr id="7" name="Text 1"/>
          <p:cNvSpPr/>
          <p:nvPr/>
        </p:nvSpPr>
        <p:spPr>
          <a:xfrm>
            <a:off x="3751120" y="950694"/>
            <a:ext cx="4827846"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100" dirty="0">
                <a:solidFill>
                  <a:srgbClr val="FFFFFF"/>
                </a:solidFill>
                <a:latin typeface="优设标题黑" pitchFamily="34" charset="0"/>
                <a:ea typeface="优设标题黑" pitchFamily="34" charset="-122"/>
                <a:cs typeface="优设标题黑" pitchFamily="34" charset="-120"/>
              </a:rPr>
              <a:t>   </a:t>
            </a:r>
            <a:endParaRPr lang="en-US" sz="1500" dirty="0"/>
          </a:p>
        </p:txBody>
      </p:sp>
      <p:sp>
        <p:nvSpPr>
          <p:cNvPr id="8" name="Text 2"/>
          <p:cNvSpPr/>
          <p:nvPr/>
        </p:nvSpPr>
        <p:spPr>
          <a:xfrm>
            <a:off x="3893786" y="660310"/>
            <a:ext cx="4827846" cy="3999556"/>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350" dirty="0" err="1">
                <a:solidFill>
                  <a:srgbClr val="999999"/>
                </a:solidFill>
                <a:latin typeface="PingFang SC" pitchFamily="34" charset="0"/>
                <a:ea typeface="PingFang SC" pitchFamily="34" charset="-122"/>
                <a:cs typeface="PingFang SC" pitchFamily="34" charset="-120"/>
              </a:rPr>
              <a:t>我们的药物定价预测模型具有以下优越性</a:t>
            </a:r>
            <a:r>
              <a:rPr lang="en-US" sz="1350" dirty="0">
                <a:solidFill>
                  <a:srgbClr val="999999"/>
                </a:solidFill>
                <a:latin typeface="PingFang SC" pitchFamily="34" charset="0"/>
                <a:ea typeface="PingFang SC" pitchFamily="34" charset="-122"/>
                <a:cs typeface="PingFang SC" pitchFamily="34" charset="-120"/>
              </a:rPr>
              <a:t>：</a:t>
            </a:r>
          </a:p>
          <a:p>
            <a:pPr marL="0" indent="0" algn="just">
              <a:lnSpc>
                <a:spcPct val="120000"/>
              </a:lnSpc>
              <a:spcBef>
                <a:spcPts val="375"/>
              </a:spcBef>
              <a:buNone/>
            </a:pPr>
            <a:r>
              <a:rPr lang="en-US" sz="1350" dirty="0" err="1">
                <a:solidFill>
                  <a:srgbClr val="999999"/>
                </a:solidFill>
                <a:latin typeface="PingFang SC" pitchFamily="34" charset="0"/>
                <a:ea typeface="PingFang SC" pitchFamily="34" charset="-122"/>
                <a:cs typeface="PingFang SC" pitchFamily="34" charset="-120"/>
              </a:rPr>
              <a:t>准确性：通过对大量数据进行训练，我们的模型能够准确预测药物的定价，帮助制药公司做出更明智的定价决策</a:t>
            </a:r>
            <a:r>
              <a:rPr lang="en-US" sz="1350" dirty="0">
                <a:solidFill>
                  <a:srgbClr val="999999"/>
                </a:solidFill>
                <a:latin typeface="PingFang SC" pitchFamily="34" charset="0"/>
                <a:ea typeface="PingFang SC" pitchFamily="34" charset="-122"/>
                <a:cs typeface="PingFang SC" pitchFamily="34" charset="-120"/>
              </a:rPr>
              <a:t>。</a:t>
            </a:r>
          </a:p>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 综合性：我们的模型综合考虑了多个影响因素，可以更全面地理解和解释药物定价的复杂性。</a:t>
            </a:r>
            <a:endParaRPr lang="en-US" sz="1500" dirty="0"/>
          </a:p>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 数据驱动的决策支持：基于数据的模型可以提供客观的决策支持，减少主观因素对定价决策的影响。</a:t>
            </a:r>
            <a:endParaRPr lang="en-US" sz="1500" dirty="0"/>
          </a:p>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 可解释性：由于我们的模型基于线性回归算法，其结果可以被解释为各个影响因素对药物定价的权重。这使得决策者能够更好地理解模型的预测结果，并作出相应的决策调整。</a:t>
            </a:r>
            <a:endParaRPr lang="en-US" sz="1500" dirty="0"/>
          </a:p>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 可扩展性：我们的模型可以进一步扩展，以考虑更多的影响因素和非线性关系。通过引入更多的特征和采用更复杂的机器学习算法，我们可以进一步提高模型的预测能力和准确性。</a:t>
            </a:r>
            <a:endParaRPr lang="en-US" sz="1500" dirty="0"/>
          </a:p>
          <a:p>
            <a:pPr marL="0" indent="0">
              <a:lnSpc>
                <a:spcPct val="120000"/>
              </a:lnSpc>
              <a:spcBef>
                <a:spcPts val="375"/>
              </a:spcBef>
              <a:buNone/>
            </a:pP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20193A"/>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44efde95d5c4a398c81deca943ef4e60.png"/>
          <p:cNvPicPr>
            <a:picLocks noChangeAspect="1"/>
          </p:cNvPicPr>
          <p:nvPr/>
        </p:nvPicPr>
        <p:blipFill>
          <a:blip r:embed="rId3"/>
          <a:srcRect l="29078" b="27007"/>
          <a:stretch/>
        </p:blipFill>
        <p:spPr>
          <a:xfrm flipH="1">
            <a:off x="0" y="0"/>
            <a:ext cx="5559692" cy="5191734"/>
          </a:xfrm>
          <a:prstGeom prst="rect">
            <a:avLst/>
          </a:prstGeom>
        </p:spPr>
      </p:pic>
      <p:pic>
        <p:nvPicPr>
          <p:cNvPr id="3" name="Image 1" descr="https://aigc-ai-video.oss-cn-shanghai.aliyuncs.com/107/release/file/8c1e46392e2fb29604aa004c6d160238.png"/>
          <p:cNvPicPr>
            <a:picLocks noChangeAspect="1"/>
          </p:cNvPicPr>
          <p:nvPr/>
        </p:nvPicPr>
        <p:blipFill>
          <a:blip r:embed="rId4"/>
          <a:srcRect/>
          <a:stretch/>
        </p:blipFill>
        <p:spPr>
          <a:xfrm>
            <a:off x="810513" y="1054724"/>
            <a:ext cx="2025778" cy="3601382"/>
          </a:xfrm>
          <a:prstGeom prst="rect">
            <a:avLst/>
          </a:prstGeom>
        </p:spPr>
      </p:pic>
      <p:pic>
        <p:nvPicPr>
          <p:cNvPr id="4" name="Image 2" descr="https://card-ai-public.oss-cn-hangzhou.aliyuncs.com/100/user_file/2023_10_19/9c84cf7c60347d718af16199b99827ae.png"/>
          <p:cNvPicPr>
            <a:picLocks noChangeAspect="1"/>
          </p:cNvPicPr>
          <p:nvPr/>
        </p:nvPicPr>
        <p:blipFill>
          <a:blip r:embed="rId5"/>
          <a:srcRect l="25000" t="14173" r="31140" b="7087"/>
          <a:stretch/>
        </p:blipFill>
        <p:spPr>
          <a:xfrm>
            <a:off x="3218738" y="1054724"/>
            <a:ext cx="365570" cy="368010"/>
          </a:xfrm>
          <a:prstGeom prst="rect">
            <a:avLst/>
          </a:prstGeom>
        </p:spPr>
      </p:pic>
      <p:pic>
        <p:nvPicPr>
          <p:cNvPr id="5" name="Image 3" descr="https://card-ai-public.oss-cn-hangzhou.aliyuncs.com/100/user_file/2023_10_19/44efde95d5c4a398c81deca943ef4e60.png"/>
          <p:cNvPicPr>
            <a:picLocks noChangeAspect="1"/>
          </p:cNvPicPr>
          <p:nvPr/>
        </p:nvPicPr>
        <p:blipFill>
          <a:blip r:embed="rId3"/>
          <a:srcRect l="29078" b="27007"/>
          <a:stretch/>
        </p:blipFill>
        <p:spPr>
          <a:xfrm flipV="1">
            <a:off x="3584308" y="-48234"/>
            <a:ext cx="5559692" cy="5191734"/>
          </a:xfrm>
          <a:prstGeom prst="rect">
            <a:avLst/>
          </a:prstGeom>
        </p:spPr>
      </p:pic>
      <p:sp>
        <p:nvSpPr>
          <p:cNvPr id="6" name="Text 0"/>
          <p:cNvSpPr/>
          <p:nvPr/>
        </p:nvSpPr>
        <p:spPr>
          <a:xfrm>
            <a:off x="692178" y="258466"/>
            <a:ext cx="7886789" cy="74066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3000" dirty="0">
                <a:solidFill>
                  <a:srgbClr val="FFFFFF"/>
                </a:solidFill>
                <a:latin typeface="优设标题黑" pitchFamily="34" charset="0"/>
                <a:ea typeface="优设标题黑" pitchFamily="34" charset="-122"/>
                <a:cs typeface="优设标题黑" pitchFamily="34" charset="-120"/>
              </a:rPr>
              <a:t>结论</a:t>
            </a:r>
            <a:endParaRPr lang="en-US" sz="1500" dirty="0"/>
          </a:p>
        </p:txBody>
      </p:sp>
      <p:sp>
        <p:nvSpPr>
          <p:cNvPr id="7" name="Text 1"/>
          <p:cNvSpPr/>
          <p:nvPr/>
        </p:nvSpPr>
        <p:spPr>
          <a:xfrm>
            <a:off x="3751120" y="950694"/>
            <a:ext cx="4827846" cy="576072"/>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100" dirty="0">
                <a:solidFill>
                  <a:srgbClr val="FFFFFF"/>
                </a:solidFill>
                <a:latin typeface="优设标题黑" pitchFamily="34" charset="0"/>
                <a:ea typeface="优设标题黑" pitchFamily="34" charset="-122"/>
                <a:cs typeface="优设标题黑" pitchFamily="34" charset="-120"/>
              </a:rPr>
              <a:t>   </a:t>
            </a:r>
            <a:endParaRPr lang="en-US" sz="1500" dirty="0"/>
          </a:p>
        </p:txBody>
      </p:sp>
      <p:sp>
        <p:nvSpPr>
          <p:cNvPr id="8" name="Text 2"/>
          <p:cNvSpPr/>
          <p:nvPr/>
        </p:nvSpPr>
        <p:spPr>
          <a:xfrm>
            <a:off x="3751120" y="1695556"/>
            <a:ext cx="4827846" cy="210312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总的来说，我们的药物定价预测模型具有准确性、综合性、可解释性和可扩展性等优势，可以为制药公司提供数据驱动的决策支持，帮助他们制定合理的药物定价策略，从而实现盈利最大化和市场竞争优势。我们希望通过这个技术文档向您展示我们药物定价预测模型的背景、重要性、创新点、模型思路和最终结果的优越性。如果您对我们的模型有任何进一步的问题或者需要更详细的信息，请随时与我们联系。</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60d95e5b3d2ad3bfdb4e796c7a7b1e0a.png"/>
          <p:cNvPicPr>
            <a:picLocks noChangeAspect="1"/>
          </p:cNvPicPr>
          <p:nvPr/>
        </p:nvPicPr>
        <p:blipFill>
          <a:blip r:embed="rId3"/>
          <a:stretch>
            <a:fillRect/>
          </a:stretch>
        </p:blipFill>
        <p:spPr>
          <a:xfrm>
            <a:off x="0" y="0"/>
            <a:ext cx="9144000" cy="5143500"/>
          </a:xfrm>
          <a:prstGeom prst="rect">
            <a:avLst/>
          </a:prstGeom>
        </p:spPr>
      </p:pic>
      <p:sp>
        <p:nvSpPr>
          <p:cNvPr id="6" name="Text 2"/>
          <p:cNvSpPr/>
          <p:nvPr/>
        </p:nvSpPr>
        <p:spPr>
          <a:xfrm>
            <a:off x="868822" y="1384020"/>
            <a:ext cx="1751923" cy="51206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800" b="1" dirty="0">
                <a:solidFill>
                  <a:srgbClr val="FFFFFF"/>
                </a:solidFill>
                <a:latin typeface="微软雅黑" pitchFamily="34" charset="0"/>
                <a:ea typeface="微软雅黑" pitchFamily="34" charset="-122"/>
                <a:cs typeface="微软雅黑" pitchFamily="34" charset="-120"/>
              </a:rPr>
              <a:t>THANK YOU</a:t>
            </a:r>
            <a:endParaRPr lang="en-US" sz="1500" dirty="0"/>
          </a:p>
        </p:txBody>
      </p:sp>
      <p:sp>
        <p:nvSpPr>
          <p:cNvPr id="7" name="Text 3"/>
          <p:cNvSpPr/>
          <p:nvPr/>
        </p:nvSpPr>
        <p:spPr>
          <a:xfrm>
            <a:off x="8047290" y="148587"/>
            <a:ext cx="949533" cy="463201"/>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FFFFFF"/>
                </a:solidFill>
                <a:latin typeface="优设标题黑" pitchFamily="34" charset="0"/>
                <a:ea typeface="优设标题黑" pitchFamily="34" charset="-122"/>
                <a:cs typeface="优设标题黑" pitchFamily="34" charset="-120"/>
              </a:rPr>
              <a:t>2023</a:t>
            </a:r>
            <a:endParaRPr lang="en-US" sz="1500" dirty="0"/>
          </a:p>
        </p:txBody>
      </p:sp>
      <p:sp>
        <p:nvSpPr>
          <p:cNvPr id="8" name="Text 4"/>
          <p:cNvSpPr/>
          <p:nvPr/>
        </p:nvSpPr>
        <p:spPr>
          <a:xfrm>
            <a:off x="716897" y="1696212"/>
            <a:ext cx="5301676" cy="1767792"/>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8400" dirty="0">
                <a:solidFill>
                  <a:srgbClr val="FFFFFF"/>
                </a:solidFill>
                <a:latin typeface="优设标题黑" pitchFamily="34" charset="0"/>
                <a:ea typeface="优设标题黑" pitchFamily="34" charset="-122"/>
                <a:cs typeface="优设标题黑" pitchFamily="34" charset="-120"/>
              </a:rPr>
              <a:t>谢谢观看</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0193A"/>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9c84cf7c60347d718af16199b99827ae.png"/>
          <p:cNvPicPr>
            <a:picLocks noChangeAspect="1"/>
          </p:cNvPicPr>
          <p:nvPr/>
        </p:nvPicPr>
        <p:blipFill>
          <a:blip r:embed="rId3"/>
          <a:stretch>
            <a:fillRect/>
          </a:stretch>
        </p:blipFill>
        <p:spPr>
          <a:xfrm>
            <a:off x="-369083" y="1148341"/>
            <a:ext cx="2530505" cy="1423409"/>
          </a:xfrm>
          <a:prstGeom prst="rect">
            <a:avLst/>
          </a:prstGeom>
        </p:spPr>
      </p:pic>
      <p:pic>
        <p:nvPicPr>
          <p:cNvPr id="3" name="Image 1" descr="https://card-ai-public.oss-cn-hangzhou.aliyuncs.com/100/user_file/2023_10_19/9c84cf7c60347d718af16199b99827ae.png"/>
          <p:cNvPicPr>
            <a:picLocks noChangeAspect="1"/>
          </p:cNvPicPr>
          <p:nvPr/>
        </p:nvPicPr>
        <p:blipFill>
          <a:blip r:embed="rId3"/>
          <a:stretch>
            <a:fillRect/>
          </a:stretch>
        </p:blipFill>
        <p:spPr>
          <a:xfrm>
            <a:off x="-369083" y="2928247"/>
            <a:ext cx="2530505" cy="1423409"/>
          </a:xfrm>
          <a:prstGeom prst="rect">
            <a:avLst/>
          </a:prstGeom>
        </p:spPr>
      </p:pic>
      <p:sp>
        <p:nvSpPr>
          <p:cNvPr id="4" name="Shape 0"/>
          <p:cNvSpPr/>
          <p:nvPr/>
        </p:nvSpPr>
        <p:spPr>
          <a:xfrm>
            <a:off x="662299" y="730176"/>
            <a:ext cx="6727439" cy="0"/>
          </a:xfrm>
          <a:custGeom>
            <a:avLst/>
            <a:gdLst/>
            <a:ahLst/>
            <a:cxnLst/>
            <a:rect l="l" t="t" r="r" b="b"/>
            <a:pathLst>
              <a:path w="6727439">
                <a:moveTo>
                  <a:pt x="0" y="0"/>
                </a:moveTo>
                <a:lnTo>
                  <a:pt x="6727439" y="0"/>
                </a:lnTo>
              </a:path>
            </a:pathLst>
          </a:custGeom>
          <a:noFill/>
          <a:ln w="9525">
            <a:solidFill>
              <a:srgbClr val="FFFFFF"/>
            </a:solidFill>
            <a:prstDash val="solid"/>
            <a:headEnd type="none"/>
            <a:tailEnd type="none"/>
          </a:ln>
        </p:spPr>
        <p:txBody>
          <a:bodyPr/>
          <a:lstStyle/>
          <a:p>
            <a:endParaRPr lang="zh-CN" altLang="en-US"/>
          </a:p>
        </p:txBody>
      </p:sp>
      <p:pic>
        <p:nvPicPr>
          <p:cNvPr id="5" name="Image 2" descr="https://card-ai-public.oss-cn-hangzhou.aliyuncs.com/100/user_file/2023_10_19/9c84cf7c60347d718af16199b99827ae.png"/>
          <p:cNvPicPr>
            <a:picLocks noChangeAspect="1"/>
          </p:cNvPicPr>
          <p:nvPr/>
        </p:nvPicPr>
        <p:blipFill>
          <a:blip r:embed="rId3"/>
          <a:stretch>
            <a:fillRect/>
          </a:stretch>
        </p:blipFill>
        <p:spPr>
          <a:xfrm>
            <a:off x="3771231" y="1148341"/>
            <a:ext cx="2530505" cy="1423409"/>
          </a:xfrm>
          <a:prstGeom prst="rect">
            <a:avLst/>
          </a:prstGeom>
        </p:spPr>
      </p:pic>
      <p:sp>
        <p:nvSpPr>
          <p:cNvPr id="6" name="Shape 1"/>
          <p:cNvSpPr/>
          <p:nvPr/>
        </p:nvSpPr>
        <p:spPr>
          <a:xfrm>
            <a:off x="670655" y="3206299"/>
            <a:ext cx="3603477" cy="996321"/>
          </a:xfrm>
          <a:custGeom>
            <a:avLst/>
            <a:gdLst/>
            <a:ahLst/>
            <a:cxnLst/>
            <a:rect l="l" t="t" r="r" b="b"/>
            <a:pathLst>
              <a:path w="3603477" h="996321">
                <a:moveTo>
                  <a:pt x="200503" y="0"/>
                </a:moveTo>
                <a:lnTo>
                  <a:pt x="3402974" y="0"/>
                </a:lnTo>
                <a:quadBezTo>
                  <a:pt x="3603477" y="0"/>
                  <a:pt x="3603477" y="200503"/>
                </a:quadBezTo>
                <a:lnTo>
                  <a:pt x="3603477" y="795818"/>
                </a:lnTo>
                <a:quadBezTo>
                  <a:pt x="3603477" y="996321"/>
                  <a:pt x="3402974" y="996321"/>
                </a:quadBezTo>
                <a:lnTo>
                  <a:pt x="200503" y="996321"/>
                </a:lnTo>
                <a:quadBezTo>
                  <a:pt x="0" y="996321"/>
                  <a:pt x="0" y="795818"/>
                </a:quadBezTo>
                <a:lnTo>
                  <a:pt x="0" y="200503"/>
                </a:lnTo>
                <a:quadBezTo>
                  <a:pt x="0" y="0"/>
                  <a:pt x="200503" y="0"/>
                </a:quadBezTo>
                <a:close/>
              </a:path>
            </a:pathLst>
          </a:custGeom>
          <a:solidFill>
            <a:srgbClr val="FFFFFF"/>
          </a:solidFill>
          <a:ln/>
        </p:spPr>
      </p:sp>
      <p:pic>
        <p:nvPicPr>
          <p:cNvPr id="7" name="Image 3" descr="https://card-ai-public.oss-cn-hangzhou.aliyuncs.com/100/user_file/2023_10_19/44efde95d5c4a398c81deca943ef4e60.png"/>
          <p:cNvPicPr>
            <a:picLocks noChangeAspect="1"/>
          </p:cNvPicPr>
          <p:nvPr/>
        </p:nvPicPr>
        <p:blipFill>
          <a:blip r:embed="rId4"/>
          <a:stretch>
            <a:fillRect/>
          </a:stretch>
        </p:blipFill>
        <p:spPr>
          <a:xfrm>
            <a:off x="3508345" y="0"/>
            <a:ext cx="5635655" cy="5143500"/>
          </a:xfrm>
          <a:prstGeom prst="rect">
            <a:avLst/>
          </a:prstGeom>
        </p:spPr>
      </p:pic>
      <p:sp>
        <p:nvSpPr>
          <p:cNvPr id="8" name="Shape 2"/>
          <p:cNvSpPr/>
          <p:nvPr/>
        </p:nvSpPr>
        <p:spPr>
          <a:xfrm>
            <a:off x="670655" y="1416908"/>
            <a:ext cx="3603477" cy="996321"/>
          </a:xfrm>
          <a:custGeom>
            <a:avLst/>
            <a:gdLst/>
            <a:ahLst/>
            <a:cxnLst/>
            <a:rect l="l" t="t" r="r" b="b"/>
            <a:pathLst>
              <a:path w="3603477" h="996321">
                <a:moveTo>
                  <a:pt x="200503" y="0"/>
                </a:moveTo>
                <a:lnTo>
                  <a:pt x="3402974" y="0"/>
                </a:lnTo>
                <a:quadBezTo>
                  <a:pt x="3603477" y="0"/>
                  <a:pt x="3603477" y="200503"/>
                </a:quadBezTo>
                <a:lnTo>
                  <a:pt x="3603477" y="795818"/>
                </a:lnTo>
                <a:quadBezTo>
                  <a:pt x="3603477" y="996321"/>
                  <a:pt x="3402974" y="996321"/>
                </a:quadBezTo>
                <a:lnTo>
                  <a:pt x="200503" y="996321"/>
                </a:lnTo>
                <a:quadBezTo>
                  <a:pt x="0" y="996321"/>
                  <a:pt x="0" y="795818"/>
                </a:quadBezTo>
                <a:lnTo>
                  <a:pt x="0" y="200503"/>
                </a:lnTo>
                <a:quadBezTo>
                  <a:pt x="0" y="0"/>
                  <a:pt x="200503" y="0"/>
                </a:quadBezTo>
                <a:close/>
              </a:path>
            </a:pathLst>
          </a:custGeom>
          <a:solidFill>
            <a:srgbClr val="FFFFFF"/>
          </a:solidFill>
          <a:ln/>
        </p:spPr>
      </p:sp>
      <p:sp>
        <p:nvSpPr>
          <p:cNvPr id="9" name="Shape 3"/>
          <p:cNvSpPr/>
          <p:nvPr/>
        </p:nvSpPr>
        <p:spPr>
          <a:xfrm>
            <a:off x="4810969" y="1416908"/>
            <a:ext cx="3603477" cy="996321"/>
          </a:xfrm>
          <a:custGeom>
            <a:avLst/>
            <a:gdLst/>
            <a:ahLst/>
            <a:cxnLst/>
            <a:rect l="l" t="t" r="r" b="b"/>
            <a:pathLst>
              <a:path w="3603477" h="996321">
                <a:moveTo>
                  <a:pt x="200503" y="0"/>
                </a:moveTo>
                <a:lnTo>
                  <a:pt x="3402974" y="0"/>
                </a:lnTo>
                <a:quadBezTo>
                  <a:pt x="3603477" y="0"/>
                  <a:pt x="3603477" y="200503"/>
                </a:quadBezTo>
                <a:lnTo>
                  <a:pt x="3603477" y="795818"/>
                </a:lnTo>
                <a:quadBezTo>
                  <a:pt x="3603477" y="996321"/>
                  <a:pt x="3402974" y="996321"/>
                </a:quadBezTo>
                <a:lnTo>
                  <a:pt x="200503" y="996321"/>
                </a:lnTo>
                <a:quadBezTo>
                  <a:pt x="0" y="996321"/>
                  <a:pt x="0" y="795818"/>
                </a:quadBezTo>
                <a:lnTo>
                  <a:pt x="0" y="200503"/>
                </a:lnTo>
                <a:quadBezTo>
                  <a:pt x="0" y="0"/>
                  <a:pt x="200503" y="0"/>
                </a:quadBezTo>
                <a:close/>
              </a:path>
            </a:pathLst>
          </a:custGeom>
          <a:solidFill>
            <a:srgbClr val="FFFFFF"/>
          </a:solidFill>
          <a:ln/>
        </p:spPr>
      </p:sp>
      <p:sp>
        <p:nvSpPr>
          <p:cNvPr id="10" name="Text 4"/>
          <p:cNvSpPr/>
          <p:nvPr/>
        </p:nvSpPr>
        <p:spPr>
          <a:xfrm>
            <a:off x="610075" y="219450"/>
            <a:ext cx="1723402" cy="512064"/>
          </a:xfrm>
          <a:prstGeom prst="rect">
            <a:avLst/>
          </a:prstGeom>
          <a:noFill/>
          <a:ln/>
        </p:spPr>
        <p:txBody>
          <a:bodyPr wrap="square" lIns="95250" tIns="95250" rIns="95250" bIns="95250" rtlCol="0" anchor="t">
            <a:spAutoFit/>
          </a:bodyPr>
          <a:lstStyle/>
          <a:p>
            <a:pPr marL="0" indent="0">
              <a:lnSpc>
                <a:spcPct val="72000"/>
              </a:lnSpc>
              <a:spcBef>
                <a:spcPts val="375"/>
              </a:spcBef>
              <a:buNone/>
            </a:pPr>
            <a:r>
              <a:rPr lang="en-US" sz="900" dirty="0">
                <a:solidFill>
                  <a:srgbClr val="FFFFFF"/>
                </a:solidFill>
                <a:latin typeface="PingFang SC" pitchFamily="34" charset="0"/>
                <a:ea typeface="PingFang SC" pitchFamily="34" charset="-122"/>
                <a:cs typeface="PingFang SC" pitchFamily="34" charset="-120"/>
              </a:rPr>
              <a:t>Artificial Intelligence Leads Future Technology</a:t>
            </a:r>
            <a:endParaRPr lang="en-US" sz="1500" dirty="0"/>
          </a:p>
        </p:txBody>
      </p:sp>
      <p:sp>
        <p:nvSpPr>
          <p:cNvPr id="11" name="Text 5"/>
          <p:cNvSpPr/>
          <p:nvPr/>
        </p:nvSpPr>
        <p:spPr>
          <a:xfrm>
            <a:off x="1440128" y="1416908"/>
            <a:ext cx="2231402" cy="579072"/>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100" dirty="0">
                <a:solidFill>
                  <a:srgbClr val="B410B9"/>
                </a:solidFill>
                <a:latin typeface="优设标题黑" pitchFamily="34" charset="0"/>
                <a:ea typeface="优设标题黑" pitchFamily="34" charset="-122"/>
                <a:cs typeface="优设标题黑" pitchFamily="34" charset="-120"/>
              </a:rPr>
              <a:t>背景与重要性</a:t>
            </a:r>
            <a:endParaRPr lang="en-US" sz="1500" dirty="0"/>
          </a:p>
        </p:txBody>
      </p:sp>
      <p:sp>
        <p:nvSpPr>
          <p:cNvPr id="12" name="Text 6"/>
          <p:cNvSpPr/>
          <p:nvPr/>
        </p:nvSpPr>
        <p:spPr>
          <a:xfrm>
            <a:off x="1292772" y="3206299"/>
            <a:ext cx="2378758" cy="55278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100" dirty="0">
                <a:solidFill>
                  <a:srgbClr val="B410B9"/>
                </a:solidFill>
                <a:latin typeface="优设标题黑" pitchFamily="34" charset="0"/>
                <a:ea typeface="优设标题黑" pitchFamily="34" charset="-122"/>
                <a:cs typeface="优设标题黑" pitchFamily="34" charset="-120"/>
              </a:rPr>
              <a:t>模型结果与优越性</a:t>
            </a:r>
            <a:endParaRPr lang="en-US" sz="1500" dirty="0"/>
          </a:p>
        </p:txBody>
      </p:sp>
      <p:sp>
        <p:nvSpPr>
          <p:cNvPr id="13" name="Text 7"/>
          <p:cNvSpPr/>
          <p:nvPr/>
        </p:nvSpPr>
        <p:spPr>
          <a:xfrm>
            <a:off x="3445664" y="1793047"/>
            <a:ext cx="828468" cy="346826"/>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900" dirty="0">
                <a:solidFill>
                  <a:srgbClr val="EAEAEA"/>
                </a:solidFill>
                <a:latin typeface="微软雅黑" pitchFamily="34" charset="0"/>
                <a:ea typeface="微软雅黑" pitchFamily="34" charset="-122"/>
                <a:cs typeface="微软雅黑" pitchFamily="34" charset="-120"/>
              </a:rPr>
              <a:t>CATALON1</a:t>
            </a:r>
            <a:endParaRPr lang="en-US" sz="1500" dirty="0"/>
          </a:p>
        </p:txBody>
      </p:sp>
      <p:sp>
        <p:nvSpPr>
          <p:cNvPr id="14" name="Text 8"/>
          <p:cNvSpPr/>
          <p:nvPr/>
        </p:nvSpPr>
        <p:spPr>
          <a:xfrm>
            <a:off x="3445664" y="3582437"/>
            <a:ext cx="828467"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900" dirty="0">
                <a:solidFill>
                  <a:srgbClr val="EAEAEA"/>
                </a:solidFill>
                <a:latin typeface="微软雅黑" pitchFamily="34" charset="0"/>
                <a:ea typeface="微软雅黑" pitchFamily="34" charset="-122"/>
                <a:cs typeface="微软雅黑" pitchFamily="34" charset="-120"/>
              </a:rPr>
              <a:t>CATALON3</a:t>
            </a:r>
            <a:endParaRPr lang="en-US" sz="1500" dirty="0"/>
          </a:p>
        </p:txBody>
      </p:sp>
      <p:sp>
        <p:nvSpPr>
          <p:cNvPr id="15" name="Text 9"/>
          <p:cNvSpPr/>
          <p:nvPr/>
        </p:nvSpPr>
        <p:spPr>
          <a:xfrm>
            <a:off x="3566730" y="1491102"/>
            <a:ext cx="707402" cy="604268"/>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400" dirty="0">
                <a:solidFill>
                  <a:srgbClr val="EAEAEA"/>
                </a:solidFill>
                <a:latin typeface="微软雅黑" pitchFamily="34" charset="0"/>
                <a:ea typeface="微软雅黑" pitchFamily="34" charset="-122"/>
                <a:cs typeface="微软雅黑" pitchFamily="34" charset="-120"/>
              </a:rPr>
              <a:t>01</a:t>
            </a:r>
            <a:endParaRPr lang="en-US" sz="1500" dirty="0"/>
          </a:p>
        </p:txBody>
      </p:sp>
      <p:sp>
        <p:nvSpPr>
          <p:cNvPr id="16" name="Text 10"/>
          <p:cNvSpPr/>
          <p:nvPr/>
        </p:nvSpPr>
        <p:spPr>
          <a:xfrm>
            <a:off x="3566730" y="3280493"/>
            <a:ext cx="583963" cy="621792"/>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400" dirty="0">
                <a:solidFill>
                  <a:srgbClr val="EAEAEA"/>
                </a:solidFill>
                <a:latin typeface="微软雅黑" pitchFamily="34" charset="0"/>
                <a:ea typeface="微软雅黑" pitchFamily="34" charset="-122"/>
                <a:cs typeface="微软雅黑" pitchFamily="34" charset="-120"/>
              </a:rPr>
              <a:t>03</a:t>
            </a:r>
            <a:endParaRPr lang="en-US" sz="1500" dirty="0"/>
          </a:p>
        </p:txBody>
      </p:sp>
      <p:sp>
        <p:nvSpPr>
          <p:cNvPr id="17" name="Text 11"/>
          <p:cNvSpPr/>
          <p:nvPr/>
        </p:nvSpPr>
        <p:spPr>
          <a:xfrm>
            <a:off x="6448098" y="304032"/>
            <a:ext cx="1093566" cy="44980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FFFFFF"/>
                </a:solidFill>
                <a:latin typeface="微软雅黑" pitchFamily="34" charset="0"/>
                <a:ea typeface="微软雅黑" pitchFamily="34" charset="-122"/>
                <a:cs typeface="微软雅黑" pitchFamily="34" charset="-120"/>
              </a:rPr>
              <a:t>Contents</a:t>
            </a:r>
            <a:endParaRPr lang="en-US" sz="1500" dirty="0"/>
          </a:p>
        </p:txBody>
      </p:sp>
      <p:sp>
        <p:nvSpPr>
          <p:cNvPr id="18" name="Text 12"/>
          <p:cNvSpPr/>
          <p:nvPr/>
        </p:nvSpPr>
        <p:spPr>
          <a:xfrm>
            <a:off x="7541663" y="304032"/>
            <a:ext cx="1194997" cy="810286"/>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3600" dirty="0">
                <a:solidFill>
                  <a:srgbClr val="FFFFFF"/>
                </a:solidFill>
                <a:latin typeface="优设标题黑" pitchFamily="34" charset="0"/>
                <a:ea typeface="优设标题黑" pitchFamily="34" charset="-122"/>
                <a:cs typeface="优设标题黑" pitchFamily="34" charset="-120"/>
              </a:rPr>
              <a:t>目录</a:t>
            </a:r>
            <a:endParaRPr lang="en-US" sz="1500" dirty="0"/>
          </a:p>
        </p:txBody>
      </p:sp>
      <p:sp>
        <p:nvSpPr>
          <p:cNvPr id="19" name="Text 13"/>
          <p:cNvSpPr/>
          <p:nvPr/>
        </p:nvSpPr>
        <p:spPr>
          <a:xfrm>
            <a:off x="4955772" y="1416908"/>
            <a:ext cx="2856072" cy="94057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100" dirty="0">
                <a:solidFill>
                  <a:srgbClr val="B410B9"/>
                </a:solidFill>
                <a:latin typeface="优设标题黑" pitchFamily="34" charset="0"/>
                <a:ea typeface="优设标题黑" pitchFamily="34" charset="-122"/>
                <a:cs typeface="优设标题黑" pitchFamily="34" charset="-120"/>
              </a:rPr>
              <a:t>基于FATE的药物定价预测模型创新点与思路</a:t>
            </a:r>
            <a:endParaRPr lang="en-US" sz="1500" dirty="0"/>
          </a:p>
        </p:txBody>
      </p:sp>
      <p:sp>
        <p:nvSpPr>
          <p:cNvPr id="20" name="Text 14"/>
          <p:cNvSpPr/>
          <p:nvPr/>
        </p:nvSpPr>
        <p:spPr>
          <a:xfrm>
            <a:off x="7585978" y="1793047"/>
            <a:ext cx="828467"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900" dirty="0">
                <a:solidFill>
                  <a:srgbClr val="EAEAEA"/>
                </a:solidFill>
                <a:latin typeface="微软雅黑" pitchFamily="34" charset="0"/>
                <a:ea typeface="微软雅黑" pitchFamily="34" charset="-122"/>
                <a:cs typeface="微软雅黑" pitchFamily="34" charset="-120"/>
              </a:rPr>
              <a:t>CATALON2</a:t>
            </a:r>
            <a:endParaRPr lang="en-US" sz="1500" dirty="0"/>
          </a:p>
        </p:txBody>
      </p:sp>
      <p:sp>
        <p:nvSpPr>
          <p:cNvPr id="21" name="Text 15"/>
          <p:cNvSpPr/>
          <p:nvPr/>
        </p:nvSpPr>
        <p:spPr>
          <a:xfrm>
            <a:off x="7707044" y="1491102"/>
            <a:ext cx="583963" cy="621792"/>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400" dirty="0">
                <a:solidFill>
                  <a:srgbClr val="EAEAEA"/>
                </a:solidFill>
                <a:latin typeface="微软雅黑" pitchFamily="34" charset="0"/>
                <a:ea typeface="微软雅黑" pitchFamily="34" charset="-122"/>
                <a:cs typeface="微软雅黑" pitchFamily="34" charset="-120"/>
              </a:rPr>
              <a:t>02</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60d95e5b3d2ad3bfdb4e796c7a7b1e0a.png"/>
          <p:cNvPicPr>
            <a:picLocks noChangeAspect="1"/>
          </p:cNvPicPr>
          <p:nvPr/>
        </p:nvPicPr>
        <p:blipFill>
          <a:blip r:embed="rId3"/>
          <a:stretch>
            <a:fillRect/>
          </a:stretch>
        </p:blipFill>
        <p:spPr>
          <a:xfrm flipH="1">
            <a:off x="0" y="0"/>
            <a:ext cx="9144000" cy="5143500"/>
          </a:xfrm>
          <a:prstGeom prst="rect">
            <a:avLst/>
          </a:prstGeom>
        </p:spPr>
      </p:pic>
      <p:sp>
        <p:nvSpPr>
          <p:cNvPr id="3" name="Shape 0"/>
          <p:cNvSpPr/>
          <p:nvPr/>
        </p:nvSpPr>
        <p:spPr>
          <a:xfrm>
            <a:off x="3907045" y="4003987"/>
            <a:ext cx="137160" cy="137160"/>
          </a:xfrm>
          <a:custGeom>
            <a:avLst/>
            <a:gdLst/>
            <a:ahLst/>
            <a:cxnLst/>
            <a:rect l="l" t="t" r="r" b="b"/>
            <a:pathLst>
              <a:path w="137160" h="137160">
                <a:moveTo>
                  <a:pt x="0" y="0"/>
                </a:moveTo>
                <a:lnTo>
                  <a:pt x="137160" y="0"/>
                </a:lnTo>
                <a:lnTo>
                  <a:pt x="137160" y="137160"/>
                </a:lnTo>
                <a:lnTo>
                  <a:pt x="0" y="137160"/>
                </a:lnTo>
                <a:close/>
              </a:path>
            </a:pathLst>
          </a:custGeom>
          <a:solidFill>
            <a:srgbClr val="FFFFFF"/>
          </a:solidFill>
          <a:ln/>
        </p:spPr>
      </p:sp>
      <p:sp>
        <p:nvSpPr>
          <p:cNvPr id="4" name="Shape 1"/>
          <p:cNvSpPr/>
          <p:nvPr/>
        </p:nvSpPr>
        <p:spPr>
          <a:xfrm>
            <a:off x="6520120" y="4003987"/>
            <a:ext cx="137160" cy="137160"/>
          </a:xfrm>
          <a:custGeom>
            <a:avLst/>
            <a:gdLst/>
            <a:ahLst/>
            <a:cxnLst/>
            <a:rect l="l" t="t" r="r" b="b"/>
            <a:pathLst>
              <a:path w="137160" h="137160">
                <a:moveTo>
                  <a:pt x="0" y="0"/>
                </a:moveTo>
                <a:lnTo>
                  <a:pt x="137160" y="0"/>
                </a:lnTo>
                <a:lnTo>
                  <a:pt x="137160" y="137160"/>
                </a:lnTo>
                <a:lnTo>
                  <a:pt x="0" y="137160"/>
                </a:lnTo>
                <a:close/>
              </a:path>
            </a:pathLst>
          </a:custGeom>
          <a:solidFill>
            <a:srgbClr val="FFFFFF"/>
          </a:solidFill>
          <a:ln/>
        </p:spPr>
      </p:sp>
      <p:sp>
        <p:nvSpPr>
          <p:cNvPr id="5" name="Shape 2"/>
          <p:cNvSpPr/>
          <p:nvPr/>
        </p:nvSpPr>
        <p:spPr>
          <a:xfrm>
            <a:off x="8033047" y="4617373"/>
            <a:ext cx="0" cy="161421"/>
          </a:xfrm>
          <a:custGeom>
            <a:avLst/>
            <a:gdLst/>
            <a:ahLst/>
            <a:cxnLst/>
            <a:rect l="l" t="t" r="r" b="b"/>
            <a:pathLst>
              <a:path h="161421">
                <a:moveTo>
                  <a:pt x="0" y="0"/>
                </a:moveTo>
                <a:lnTo>
                  <a:pt x="0" y="161421"/>
                </a:lnTo>
              </a:path>
            </a:pathLst>
          </a:custGeom>
          <a:noFill/>
          <a:ln w="76200">
            <a:solidFill>
              <a:srgbClr val="FFFFFF"/>
            </a:solidFill>
            <a:prstDash val="solid"/>
            <a:headEnd type="none"/>
            <a:tailEnd type="none"/>
          </a:ln>
        </p:spPr>
      </p:sp>
      <p:sp>
        <p:nvSpPr>
          <p:cNvPr id="6" name="Shape 3"/>
          <p:cNvSpPr/>
          <p:nvPr/>
        </p:nvSpPr>
        <p:spPr>
          <a:xfrm>
            <a:off x="8190954" y="4617373"/>
            <a:ext cx="0" cy="161421"/>
          </a:xfrm>
          <a:custGeom>
            <a:avLst/>
            <a:gdLst/>
            <a:ahLst/>
            <a:cxnLst/>
            <a:rect l="l" t="t" r="r" b="b"/>
            <a:pathLst>
              <a:path h="161421">
                <a:moveTo>
                  <a:pt x="0" y="0"/>
                </a:moveTo>
                <a:lnTo>
                  <a:pt x="0" y="161421"/>
                </a:lnTo>
              </a:path>
            </a:pathLst>
          </a:custGeom>
          <a:noFill/>
          <a:ln w="76200">
            <a:solidFill>
              <a:srgbClr val="FFFFFF"/>
            </a:solidFill>
            <a:prstDash val="solid"/>
            <a:headEnd type="none"/>
            <a:tailEnd type="none"/>
          </a:ln>
        </p:spPr>
      </p:sp>
      <p:sp>
        <p:nvSpPr>
          <p:cNvPr id="7" name="Shape 4"/>
          <p:cNvSpPr/>
          <p:nvPr/>
        </p:nvSpPr>
        <p:spPr>
          <a:xfrm>
            <a:off x="8365383" y="4617373"/>
            <a:ext cx="0" cy="161421"/>
          </a:xfrm>
          <a:custGeom>
            <a:avLst/>
            <a:gdLst/>
            <a:ahLst/>
            <a:cxnLst/>
            <a:rect l="l" t="t" r="r" b="b"/>
            <a:pathLst>
              <a:path h="161421">
                <a:moveTo>
                  <a:pt x="0" y="0"/>
                </a:moveTo>
                <a:lnTo>
                  <a:pt x="0" y="161421"/>
                </a:lnTo>
              </a:path>
            </a:pathLst>
          </a:custGeom>
          <a:noFill/>
          <a:ln w="76200">
            <a:solidFill>
              <a:srgbClr val="FFFFFF"/>
            </a:solidFill>
            <a:prstDash val="solid"/>
            <a:headEnd type="none"/>
            <a:tailEnd type="none"/>
          </a:ln>
        </p:spPr>
      </p:sp>
      <p:sp>
        <p:nvSpPr>
          <p:cNvPr id="8" name="Shape 5"/>
          <p:cNvSpPr/>
          <p:nvPr/>
        </p:nvSpPr>
        <p:spPr>
          <a:xfrm>
            <a:off x="3931065" y="4778793"/>
            <a:ext cx="3888336" cy="0"/>
          </a:xfrm>
          <a:custGeom>
            <a:avLst/>
            <a:gdLst/>
            <a:ahLst/>
            <a:cxnLst/>
            <a:rect l="l" t="t" r="r" b="b"/>
            <a:pathLst>
              <a:path w="3888336">
                <a:moveTo>
                  <a:pt x="0" y="0"/>
                </a:moveTo>
                <a:lnTo>
                  <a:pt x="3888336" y="0"/>
                </a:lnTo>
              </a:path>
            </a:pathLst>
          </a:custGeom>
          <a:noFill/>
          <a:ln w="9525">
            <a:solidFill>
              <a:srgbClr val="FFFFFF"/>
            </a:solidFill>
            <a:prstDash val="solid"/>
            <a:headEnd type="none"/>
            <a:tailEnd type="none"/>
          </a:ln>
        </p:spPr>
      </p:sp>
      <p:sp>
        <p:nvSpPr>
          <p:cNvPr id="9" name="Text 6"/>
          <p:cNvSpPr/>
          <p:nvPr/>
        </p:nvSpPr>
        <p:spPr>
          <a:xfrm>
            <a:off x="6681263" y="489933"/>
            <a:ext cx="1706672" cy="1499616"/>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7200" b="1" dirty="0">
                <a:solidFill>
                  <a:srgbClr val="FFFFFF"/>
                </a:solidFill>
                <a:latin typeface="PingFang SC" pitchFamily="34" charset="0"/>
                <a:ea typeface="PingFang SC" pitchFamily="34" charset="-122"/>
                <a:cs typeface="PingFang SC" pitchFamily="34" charset="-120"/>
              </a:rPr>
              <a:t>01</a:t>
            </a:r>
            <a:endParaRPr lang="en-US" sz="1500" dirty="0"/>
          </a:p>
        </p:txBody>
      </p:sp>
      <p:sp>
        <p:nvSpPr>
          <p:cNvPr id="10" name="Text 7"/>
          <p:cNvSpPr/>
          <p:nvPr/>
        </p:nvSpPr>
        <p:spPr>
          <a:xfrm>
            <a:off x="1131131" y="1911825"/>
            <a:ext cx="7256804" cy="1002697"/>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350" dirty="0">
                <a:solidFill>
                  <a:srgbClr val="FFFFFF"/>
                </a:solidFill>
                <a:latin typeface="优设标题黑" pitchFamily="34" charset="0"/>
                <a:ea typeface="优设标题黑" pitchFamily="34" charset="-122"/>
                <a:cs typeface="优设标题黑" pitchFamily="34" charset="-120"/>
              </a:rPr>
              <a:t>药物定价背景</a:t>
            </a:r>
            <a:endParaRPr lang="en-US" sz="1500" dirty="0"/>
          </a:p>
        </p:txBody>
      </p:sp>
      <p:sp>
        <p:nvSpPr>
          <p:cNvPr id="11" name="Text 8"/>
          <p:cNvSpPr/>
          <p:nvPr/>
        </p:nvSpPr>
        <p:spPr>
          <a:xfrm>
            <a:off x="4044205" y="3843967"/>
            <a:ext cx="2402921"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FFFFFF"/>
                </a:solidFill>
                <a:latin typeface="微软雅黑" pitchFamily="34" charset="0"/>
                <a:ea typeface="微软雅黑" pitchFamily="34" charset="-122"/>
                <a:cs typeface="微软雅黑" pitchFamily="34" charset="-120"/>
              </a:rPr>
              <a:t>药物定价背景</a:t>
            </a:r>
            <a:endParaRPr lang="en-US" sz="1500" dirty="0"/>
          </a:p>
        </p:txBody>
      </p:sp>
      <p:sp>
        <p:nvSpPr>
          <p:cNvPr id="12" name="Text 9"/>
          <p:cNvSpPr/>
          <p:nvPr/>
        </p:nvSpPr>
        <p:spPr>
          <a:xfrm>
            <a:off x="6657280" y="3843967"/>
            <a:ext cx="2298095"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FFFFFF"/>
                </a:solidFill>
                <a:latin typeface="微软雅黑" pitchFamily="34" charset="0"/>
                <a:ea typeface="微软雅黑" pitchFamily="34" charset="-122"/>
                <a:cs typeface="微软雅黑" pitchFamily="34" charset="-120"/>
              </a:rPr>
              <a:t>药物定价预测的重要性</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20193A"/>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44efde95d5c4a398c81deca943ef4e60.png"/>
          <p:cNvPicPr>
            <a:picLocks noChangeAspect="1"/>
          </p:cNvPicPr>
          <p:nvPr/>
        </p:nvPicPr>
        <p:blipFill>
          <a:blip r:embed="rId3"/>
          <a:srcRect l="29078" b="27007"/>
          <a:stretch/>
        </p:blipFill>
        <p:spPr>
          <a:xfrm flipH="1">
            <a:off x="0" y="0"/>
            <a:ext cx="5559692" cy="5191734"/>
          </a:xfrm>
          <a:prstGeom prst="rect">
            <a:avLst/>
          </a:prstGeom>
        </p:spPr>
      </p:pic>
      <p:pic>
        <p:nvPicPr>
          <p:cNvPr id="3" name="Image 1" descr="https://aigc-ai-video.oss-cn-shanghai.aliyuncs.com/107/release/file/f4008a3c8ea8d04e8257410f814470f4.png"/>
          <p:cNvPicPr>
            <a:picLocks noChangeAspect="1"/>
          </p:cNvPicPr>
          <p:nvPr/>
        </p:nvPicPr>
        <p:blipFill>
          <a:blip r:embed="rId4"/>
          <a:srcRect/>
          <a:stretch/>
        </p:blipFill>
        <p:spPr>
          <a:xfrm>
            <a:off x="810513" y="1054724"/>
            <a:ext cx="2025778" cy="3601382"/>
          </a:xfrm>
          <a:prstGeom prst="rect">
            <a:avLst/>
          </a:prstGeom>
        </p:spPr>
      </p:pic>
      <p:pic>
        <p:nvPicPr>
          <p:cNvPr id="4" name="Image 2" descr="https://card-ai-public.oss-cn-hangzhou.aliyuncs.com/100/user_file/2023_10_19/9c84cf7c60347d718af16199b99827ae.png"/>
          <p:cNvPicPr>
            <a:picLocks noChangeAspect="1"/>
          </p:cNvPicPr>
          <p:nvPr/>
        </p:nvPicPr>
        <p:blipFill>
          <a:blip r:embed="rId5"/>
          <a:srcRect l="25000" t="14173" r="31140" b="7087"/>
          <a:stretch/>
        </p:blipFill>
        <p:spPr>
          <a:xfrm>
            <a:off x="3218738" y="1054724"/>
            <a:ext cx="365570" cy="368010"/>
          </a:xfrm>
          <a:prstGeom prst="rect">
            <a:avLst/>
          </a:prstGeom>
        </p:spPr>
      </p:pic>
      <p:pic>
        <p:nvPicPr>
          <p:cNvPr id="5" name="Image 3" descr="https://card-ai-public.oss-cn-hangzhou.aliyuncs.com/100/user_file/2023_10_19/44efde95d5c4a398c81deca943ef4e60.png"/>
          <p:cNvPicPr>
            <a:picLocks noChangeAspect="1"/>
          </p:cNvPicPr>
          <p:nvPr/>
        </p:nvPicPr>
        <p:blipFill>
          <a:blip r:embed="rId3"/>
          <a:srcRect l="29078" b="27007"/>
          <a:stretch/>
        </p:blipFill>
        <p:spPr>
          <a:xfrm flipV="1">
            <a:off x="3584308" y="-48234"/>
            <a:ext cx="5559692" cy="5191734"/>
          </a:xfrm>
          <a:prstGeom prst="rect">
            <a:avLst/>
          </a:prstGeom>
        </p:spPr>
      </p:pic>
      <p:sp>
        <p:nvSpPr>
          <p:cNvPr id="6" name="Text 0"/>
          <p:cNvSpPr/>
          <p:nvPr/>
        </p:nvSpPr>
        <p:spPr>
          <a:xfrm>
            <a:off x="692178" y="258466"/>
            <a:ext cx="7886789" cy="74366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3000" dirty="0">
                <a:solidFill>
                  <a:srgbClr val="FFFFFF"/>
                </a:solidFill>
                <a:latin typeface="优设标题黑" pitchFamily="34" charset="0"/>
                <a:ea typeface="优设标题黑" pitchFamily="34" charset="-122"/>
                <a:cs typeface="优设标题黑" pitchFamily="34" charset="-120"/>
              </a:rPr>
              <a:t>药物定价背景</a:t>
            </a:r>
            <a:endParaRPr lang="en-US" sz="1500" dirty="0"/>
          </a:p>
        </p:txBody>
      </p:sp>
      <p:sp>
        <p:nvSpPr>
          <p:cNvPr id="7" name="Text 1"/>
          <p:cNvSpPr/>
          <p:nvPr/>
        </p:nvSpPr>
        <p:spPr>
          <a:xfrm>
            <a:off x="3751120" y="950694"/>
            <a:ext cx="4827846"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100" dirty="0">
                <a:solidFill>
                  <a:srgbClr val="FFFFFF"/>
                </a:solidFill>
                <a:latin typeface="优设标题黑" pitchFamily="34" charset="0"/>
                <a:ea typeface="优设标题黑" pitchFamily="34" charset="-122"/>
                <a:cs typeface="优设标题黑" pitchFamily="34" charset="-120"/>
              </a:rPr>
              <a:t>   </a:t>
            </a:r>
            <a:endParaRPr lang="en-US" sz="1500" dirty="0"/>
          </a:p>
        </p:txBody>
      </p:sp>
      <p:sp>
        <p:nvSpPr>
          <p:cNvPr id="8" name="Text 2"/>
          <p:cNvSpPr/>
          <p:nvPr/>
        </p:nvSpPr>
        <p:spPr>
          <a:xfrm>
            <a:off x="3751119" y="1695556"/>
            <a:ext cx="5019764" cy="1171988"/>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药物定价是制药行业中一个关键的商业决策问题。合理的药物定价可以确保企业的盈利能力，同时也需要考虑市场需求、竞争对手价格、法规限制等因素。药物定价的复杂性和不确定性使得该领域需要借助先进的技术和模型来进行预测和决策支持。</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20193A"/>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44efde95d5c4a398c81deca943ef4e60.png"/>
          <p:cNvPicPr>
            <a:picLocks noChangeAspect="1"/>
          </p:cNvPicPr>
          <p:nvPr/>
        </p:nvPicPr>
        <p:blipFill>
          <a:blip r:embed="rId3"/>
          <a:srcRect l="29078" b="27007"/>
          <a:stretch/>
        </p:blipFill>
        <p:spPr>
          <a:xfrm flipH="1">
            <a:off x="0" y="0"/>
            <a:ext cx="5559692" cy="5191734"/>
          </a:xfrm>
          <a:prstGeom prst="rect">
            <a:avLst/>
          </a:prstGeom>
        </p:spPr>
      </p:pic>
      <p:pic>
        <p:nvPicPr>
          <p:cNvPr id="3" name="Image 1" descr="https://aigc-ai-video.oss-cn-shanghai.aliyuncs.com/107/release/file/03948e0572a8e04ec7f33ee5a696b2d4.png"/>
          <p:cNvPicPr>
            <a:picLocks noChangeAspect="1"/>
          </p:cNvPicPr>
          <p:nvPr/>
        </p:nvPicPr>
        <p:blipFill>
          <a:blip r:embed="rId4"/>
          <a:srcRect/>
          <a:stretch/>
        </p:blipFill>
        <p:spPr>
          <a:xfrm>
            <a:off x="810513" y="1054724"/>
            <a:ext cx="2025778" cy="3601382"/>
          </a:xfrm>
          <a:prstGeom prst="rect">
            <a:avLst/>
          </a:prstGeom>
        </p:spPr>
      </p:pic>
      <p:pic>
        <p:nvPicPr>
          <p:cNvPr id="4" name="Image 2" descr="https://card-ai-public.oss-cn-hangzhou.aliyuncs.com/100/user_file/2023_10_19/9c84cf7c60347d718af16199b99827ae.png"/>
          <p:cNvPicPr>
            <a:picLocks noChangeAspect="1"/>
          </p:cNvPicPr>
          <p:nvPr/>
        </p:nvPicPr>
        <p:blipFill>
          <a:blip r:embed="rId5"/>
          <a:srcRect l="25000" t="14173" r="31140" b="7087"/>
          <a:stretch/>
        </p:blipFill>
        <p:spPr>
          <a:xfrm>
            <a:off x="3218738" y="1054724"/>
            <a:ext cx="365570" cy="368010"/>
          </a:xfrm>
          <a:prstGeom prst="rect">
            <a:avLst/>
          </a:prstGeom>
        </p:spPr>
      </p:pic>
      <p:pic>
        <p:nvPicPr>
          <p:cNvPr id="5" name="Image 3" descr="https://card-ai-public.oss-cn-hangzhou.aliyuncs.com/100/user_file/2023_10_19/44efde95d5c4a398c81deca943ef4e60.png"/>
          <p:cNvPicPr>
            <a:picLocks noChangeAspect="1"/>
          </p:cNvPicPr>
          <p:nvPr/>
        </p:nvPicPr>
        <p:blipFill>
          <a:blip r:embed="rId3"/>
          <a:srcRect l="29078" b="27007"/>
          <a:stretch/>
        </p:blipFill>
        <p:spPr>
          <a:xfrm flipV="1">
            <a:off x="3584308" y="-48234"/>
            <a:ext cx="5559692" cy="5191734"/>
          </a:xfrm>
          <a:prstGeom prst="rect">
            <a:avLst/>
          </a:prstGeom>
        </p:spPr>
      </p:pic>
      <p:sp>
        <p:nvSpPr>
          <p:cNvPr id="6" name="Text 0"/>
          <p:cNvSpPr/>
          <p:nvPr/>
        </p:nvSpPr>
        <p:spPr>
          <a:xfrm>
            <a:off x="692178" y="258466"/>
            <a:ext cx="7886789" cy="74066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3000" dirty="0">
                <a:solidFill>
                  <a:srgbClr val="FFFFFF"/>
                </a:solidFill>
                <a:latin typeface="优设标题黑" pitchFamily="34" charset="0"/>
                <a:ea typeface="优设标题黑" pitchFamily="34" charset="-122"/>
                <a:cs typeface="优设标题黑" pitchFamily="34" charset="-120"/>
              </a:rPr>
              <a:t>药物定价预测的重要性</a:t>
            </a:r>
            <a:endParaRPr lang="en-US" sz="1500" dirty="0"/>
          </a:p>
        </p:txBody>
      </p:sp>
      <p:sp>
        <p:nvSpPr>
          <p:cNvPr id="7" name="Text 1"/>
          <p:cNvSpPr/>
          <p:nvPr/>
        </p:nvSpPr>
        <p:spPr>
          <a:xfrm>
            <a:off x="3751120" y="950694"/>
            <a:ext cx="4827846" cy="576072"/>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100" dirty="0">
                <a:solidFill>
                  <a:srgbClr val="FFFFFF"/>
                </a:solidFill>
                <a:latin typeface="优设标题黑" pitchFamily="34" charset="0"/>
                <a:ea typeface="优设标题黑" pitchFamily="34" charset="-122"/>
                <a:cs typeface="优设标题黑" pitchFamily="34" charset="-120"/>
              </a:rPr>
              <a:t>   </a:t>
            </a:r>
            <a:endParaRPr lang="en-US" sz="1500" dirty="0"/>
          </a:p>
        </p:txBody>
      </p:sp>
      <p:sp>
        <p:nvSpPr>
          <p:cNvPr id="8" name="Text 2"/>
          <p:cNvSpPr/>
          <p:nvPr/>
        </p:nvSpPr>
        <p:spPr>
          <a:xfrm>
            <a:off x="3751120" y="1695556"/>
            <a:ext cx="5014508" cy="224028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准确预测药物定价对制药公司具有重要意义。通过合理定价，制药公司可以实现盈利最大化、市场份额的增长以及与竞争对手的竞争优势。药物定价预测模型可以帮助企业在制定定价策略时更好地理解市场环境和影响因素，提供决策支持和战略指导。</a:t>
            </a:r>
            <a:endParaRPr lang="en-US" sz="1500" dirty="0"/>
          </a:p>
          <a:p>
            <a:pPr marL="0" indent="0">
              <a:lnSpc>
                <a:spcPct val="120000"/>
              </a:lnSpc>
              <a:spcBef>
                <a:spcPts val="375"/>
              </a:spcBef>
              <a:buNone/>
            </a:pPr>
            <a:endParaRPr lang="en-US" sz="1500" dirty="0"/>
          </a:p>
          <a:p>
            <a:pPr marL="0" indent="0">
              <a:lnSpc>
                <a:spcPct val="120000"/>
              </a:lnSpc>
              <a:spcBef>
                <a:spcPts val="375"/>
              </a:spcBef>
              <a:buNone/>
            </a:pPr>
            <a:endParaRPr lang="en-US" sz="1500" dirty="0"/>
          </a:p>
          <a:p>
            <a:pPr marL="0" indent="0">
              <a:lnSpc>
                <a:spcPct val="120000"/>
              </a:lnSpc>
              <a:spcBef>
                <a:spcPts val="375"/>
              </a:spcBef>
              <a:buNone/>
            </a:pP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60d95e5b3d2ad3bfdb4e796c7a7b1e0a.png"/>
          <p:cNvPicPr>
            <a:picLocks noChangeAspect="1"/>
          </p:cNvPicPr>
          <p:nvPr/>
        </p:nvPicPr>
        <p:blipFill>
          <a:blip r:embed="rId3"/>
          <a:stretch>
            <a:fillRect/>
          </a:stretch>
        </p:blipFill>
        <p:spPr>
          <a:xfrm flipH="1">
            <a:off x="0" y="0"/>
            <a:ext cx="9144000" cy="5143500"/>
          </a:xfrm>
          <a:prstGeom prst="rect">
            <a:avLst/>
          </a:prstGeom>
        </p:spPr>
      </p:pic>
      <p:sp>
        <p:nvSpPr>
          <p:cNvPr id="3" name="Shape 0"/>
          <p:cNvSpPr/>
          <p:nvPr/>
        </p:nvSpPr>
        <p:spPr>
          <a:xfrm>
            <a:off x="3884604" y="4046341"/>
            <a:ext cx="137160" cy="137160"/>
          </a:xfrm>
          <a:custGeom>
            <a:avLst/>
            <a:gdLst/>
            <a:ahLst/>
            <a:cxnLst/>
            <a:rect l="l" t="t" r="r" b="b"/>
            <a:pathLst>
              <a:path w="137160" h="137160">
                <a:moveTo>
                  <a:pt x="0" y="0"/>
                </a:moveTo>
                <a:lnTo>
                  <a:pt x="137160" y="0"/>
                </a:lnTo>
                <a:lnTo>
                  <a:pt x="137160" y="137160"/>
                </a:lnTo>
                <a:lnTo>
                  <a:pt x="0" y="137160"/>
                </a:lnTo>
                <a:close/>
              </a:path>
            </a:pathLst>
          </a:custGeom>
          <a:solidFill>
            <a:srgbClr val="FFFFFF"/>
          </a:solidFill>
          <a:ln/>
        </p:spPr>
      </p:sp>
      <p:sp>
        <p:nvSpPr>
          <p:cNvPr id="4" name="Shape 1"/>
          <p:cNvSpPr/>
          <p:nvPr/>
        </p:nvSpPr>
        <p:spPr>
          <a:xfrm>
            <a:off x="8033047" y="4617373"/>
            <a:ext cx="0" cy="161421"/>
          </a:xfrm>
          <a:custGeom>
            <a:avLst/>
            <a:gdLst/>
            <a:ahLst/>
            <a:cxnLst/>
            <a:rect l="l" t="t" r="r" b="b"/>
            <a:pathLst>
              <a:path h="161421">
                <a:moveTo>
                  <a:pt x="0" y="0"/>
                </a:moveTo>
                <a:lnTo>
                  <a:pt x="0" y="161421"/>
                </a:lnTo>
              </a:path>
            </a:pathLst>
          </a:custGeom>
          <a:noFill/>
          <a:ln w="76200">
            <a:solidFill>
              <a:srgbClr val="FFFFFF"/>
            </a:solidFill>
            <a:prstDash val="solid"/>
            <a:headEnd type="none"/>
            <a:tailEnd type="none"/>
          </a:ln>
        </p:spPr>
      </p:sp>
      <p:sp>
        <p:nvSpPr>
          <p:cNvPr id="5" name="Shape 2"/>
          <p:cNvSpPr/>
          <p:nvPr/>
        </p:nvSpPr>
        <p:spPr>
          <a:xfrm>
            <a:off x="8190954" y="4617373"/>
            <a:ext cx="0" cy="161421"/>
          </a:xfrm>
          <a:custGeom>
            <a:avLst/>
            <a:gdLst/>
            <a:ahLst/>
            <a:cxnLst/>
            <a:rect l="l" t="t" r="r" b="b"/>
            <a:pathLst>
              <a:path h="161421">
                <a:moveTo>
                  <a:pt x="0" y="0"/>
                </a:moveTo>
                <a:lnTo>
                  <a:pt x="0" y="161421"/>
                </a:lnTo>
              </a:path>
            </a:pathLst>
          </a:custGeom>
          <a:noFill/>
          <a:ln w="76200">
            <a:solidFill>
              <a:srgbClr val="FFFFFF"/>
            </a:solidFill>
            <a:prstDash val="solid"/>
            <a:headEnd type="none"/>
            <a:tailEnd type="none"/>
          </a:ln>
        </p:spPr>
      </p:sp>
      <p:sp>
        <p:nvSpPr>
          <p:cNvPr id="6" name="Shape 3"/>
          <p:cNvSpPr/>
          <p:nvPr/>
        </p:nvSpPr>
        <p:spPr>
          <a:xfrm>
            <a:off x="8365383" y="4617373"/>
            <a:ext cx="0" cy="161421"/>
          </a:xfrm>
          <a:custGeom>
            <a:avLst/>
            <a:gdLst/>
            <a:ahLst/>
            <a:cxnLst/>
            <a:rect l="l" t="t" r="r" b="b"/>
            <a:pathLst>
              <a:path h="161421">
                <a:moveTo>
                  <a:pt x="0" y="0"/>
                </a:moveTo>
                <a:lnTo>
                  <a:pt x="0" y="161421"/>
                </a:lnTo>
              </a:path>
            </a:pathLst>
          </a:custGeom>
          <a:noFill/>
          <a:ln w="76200">
            <a:solidFill>
              <a:srgbClr val="FFFFFF"/>
            </a:solidFill>
            <a:prstDash val="solid"/>
            <a:headEnd type="none"/>
            <a:tailEnd type="none"/>
          </a:ln>
        </p:spPr>
      </p:sp>
      <p:sp>
        <p:nvSpPr>
          <p:cNvPr id="7" name="Shape 4"/>
          <p:cNvSpPr/>
          <p:nvPr/>
        </p:nvSpPr>
        <p:spPr>
          <a:xfrm>
            <a:off x="3931065" y="4778793"/>
            <a:ext cx="3888336" cy="0"/>
          </a:xfrm>
          <a:custGeom>
            <a:avLst/>
            <a:gdLst/>
            <a:ahLst/>
            <a:cxnLst/>
            <a:rect l="l" t="t" r="r" b="b"/>
            <a:pathLst>
              <a:path w="3888336">
                <a:moveTo>
                  <a:pt x="0" y="0"/>
                </a:moveTo>
                <a:lnTo>
                  <a:pt x="3888336" y="0"/>
                </a:lnTo>
              </a:path>
            </a:pathLst>
          </a:custGeom>
          <a:noFill/>
          <a:ln w="9525">
            <a:solidFill>
              <a:srgbClr val="FFFFFF"/>
            </a:solidFill>
            <a:prstDash val="solid"/>
            <a:headEnd type="none"/>
            <a:tailEnd type="none"/>
          </a:ln>
        </p:spPr>
      </p:sp>
      <p:sp>
        <p:nvSpPr>
          <p:cNvPr id="8" name="Text 5"/>
          <p:cNvSpPr/>
          <p:nvPr/>
        </p:nvSpPr>
        <p:spPr>
          <a:xfrm>
            <a:off x="1131131" y="1911825"/>
            <a:ext cx="7256804" cy="1030129"/>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500" dirty="0">
                <a:solidFill>
                  <a:srgbClr val="FFFFFF"/>
                </a:solidFill>
                <a:latin typeface="优设标题黑" pitchFamily="34" charset="0"/>
                <a:ea typeface="优设标题黑" pitchFamily="34" charset="-122"/>
                <a:cs typeface="优设标题黑" pitchFamily="34" charset="-120"/>
              </a:rPr>
              <a:t>创新点</a:t>
            </a:r>
            <a:endParaRPr lang="en-US" sz="1500" dirty="0"/>
          </a:p>
        </p:txBody>
      </p:sp>
      <p:sp>
        <p:nvSpPr>
          <p:cNvPr id="9" name="Text 6"/>
          <p:cNvSpPr/>
          <p:nvPr/>
        </p:nvSpPr>
        <p:spPr>
          <a:xfrm>
            <a:off x="4021764" y="3886321"/>
            <a:ext cx="5122236"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FFFFFF"/>
                </a:solidFill>
                <a:latin typeface="微软雅黑" pitchFamily="34" charset="0"/>
                <a:ea typeface="微软雅黑" pitchFamily="34" charset="-122"/>
                <a:cs typeface="微软雅黑" pitchFamily="34" charset="-120"/>
              </a:rPr>
              <a:t>创新点</a:t>
            </a:r>
            <a:endParaRPr lang="en-US" sz="1500" dirty="0"/>
          </a:p>
        </p:txBody>
      </p:sp>
      <p:sp>
        <p:nvSpPr>
          <p:cNvPr id="10" name="Text 7"/>
          <p:cNvSpPr/>
          <p:nvPr/>
        </p:nvSpPr>
        <p:spPr>
          <a:xfrm>
            <a:off x="6681263" y="489933"/>
            <a:ext cx="1706672" cy="1499616"/>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7200" b="1" dirty="0">
                <a:solidFill>
                  <a:srgbClr val="FFFFFF"/>
                </a:solidFill>
                <a:latin typeface="PingFang SC" pitchFamily="34" charset="0"/>
                <a:ea typeface="PingFang SC" pitchFamily="34" charset="-122"/>
                <a:cs typeface="PingFang SC" pitchFamily="34" charset="-120"/>
              </a:rPr>
              <a:t>02</a:t>
            </a:r>
            <a:endParaRPr lang="en-US" sz="1500" dirty="0"/>
          </a:p>
        </p:txBody>
      </p:sp>
      <p:sp>
        <p:nvSpPr>
          <p:cNvPr id="11" name="Shape 1">
            <a:extLst>
              <a:ext uri="{FF2B5EF4-FFF2-40B4-BE49-F238E27FC236}">
                <a16:creationId xmlns:a16="http://schemas.microsoft.com/office/drawing/2014/main" id="{461E06BF-A9E3-41C5-982E-358EFC3FD76F}"/>
              </a:ext>
            </a:extLst>
          </p:cNvPr>
          <p:cNvSpPr/>
          <p:nvPr/>
        </p:nvSpPr>
        <p:spPr>
          <a:xfrm>
            <a:off x="6520120" y="4003987"/>
            <a:ext cx="137160" cy="137160"/>
          </a:xfrm>
          <a:custGeom>
            <a:avLst/>
            <a:gdLst/>
            <a:ahLst/>
            <a:cxnLst/>
            <a:rect l="l" t="t" r="r" b="b"/>
            <a:pathLst>
              <a:path w="137160" h="137160">
                <a:moveTo>
                  <a:pt x="0" y="0"/>
                </a:moveTo>
                <a:lnTo>
                  <a:pt x="137160" y="0"/>
                </a:lnTo>
                <a:lnTo>
                  <a:pt x="137160" y="137160"/>
                </a:lnTo>
                <a:lnTo>
                  <a:pt x="0" y="137160"/>
                </a:lnTo>
                <a:close/>
              </a:path>
            </a:pathLst>
          </a:custGeom>
          <a:solidFill>
            <a:srgbClr val="FFFFFF"/>
          </a:solidFill>
          <a:ln/>
        </p:spPr>
      </p:sp>
      <p:sp>
        <p:nvSpPr>
          <p:cNvPr id="12" name="Text 9">
            <a:extLst>
              <a:ext uri="{FF2B5EF4-FFF2-40B4-BE49-F238E27FC236}">
                <a16:creationId xmlns:a16="http://schemas.microsoft.com/office/drawing/2014/main" id="{77C96EE0-E6E9-45C6-8A99-E40E7405FB1C}"/>
              </a:ext>
            </a:extLst>
          </p:cNvPr>
          <p:cNvSpPr/>
          <p:nvPr/>
        </p:nvSpPr>
        <p:spPr>
          <a:xfrm>
            <a:off x="6657280" y="3843967"/>
            <a:ext cx="2298095"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zh-CN" altLang="en-US" sz="1500" dirty="0">
                <a:solidFill>
                  <a:srgbClr val="FFFFFF"/>
                </a:solidFill>
                <a:latin typeface="微软雅黑" pitchFamily="34" charset="0"/>
                <a:ea typeface="微软雅黑" pitchFamily="34" charset="-122"/>
              </a:rPr>
              <a:t>模型思路</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0193A"/>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44efde95d5c4a398c81deca943ef4e60.png"/>
          <p:cNvPicPr>
            <a:picLocks noChangeAspect="1"/>
          </p:cNvPicPr>
          <p:nvPr/>
        </p:nvPicPr>
        <p:blipFill>
          <a:blip r:embed="rId3"/>
          <a:srcRect l="29078" b="27007"/>
          <a:stretch/>
        </p:blipFill>
        <p:spPr>
          <a:xfrm flipH="1">
            <a:off x="0" y="0"/>
            <a:ext cx="5559692" cy="5191734"/>
          </a:xfrm>
          <a:prstGeom prst="rect">
            <a:avLst/>
          </a:prstGeom>
        </p:spPr>
      </p:pic>
      <p:pic>
        <p:nvPicPr>
          <p:cNvPr id="3" name="Image 1" descr="https://aigc-ai-video.oss-cn-shanghai.aliyuncs.com/107/release/file/872f639a71c03a161704deaa8b193095.png"/>
          <p:cNvPicPr>
            <a:picLocks noChangeAspect="1"/>
          </p:cNvPicPr>
          <p:nvPr/>
        </p:nvPicPr>
        <p:blipFill>
          <a:blip r:embed="rId4"/>
          <a:srcRect/>
          <a:stretch/>
        </p:blipFill>
        <p:spPr>
          <a:xfrm>
            <a:off x="810513" y="1054724"/>
            <a:ext cx="2025778" cy="3601382"/>
          </a:xfrm>
          <a:prstGeom prst="rect">
            <a:avLst/>
          </a:prstGeom>
        </p:spPr>
      </p:pic>
      <p:pic>
        <p:nvPicPr>
          <p:cNvPr id="4" name="Image 2" descr="https://card-ai-public.oss-cn-hangzhou.aliyuncs.com/100/user_file/2023_10_19/9c84cf7c60347d718af16199b99827ae.png"/>
          <p:cNvPicPr>
            <a:picLocks noChangeAspect="1"/>
          </p:cNvPicPr>
          <p:nvPr/>
        </p:nvPicPr>
        <p:blipFill>
          <a:blip r:embed="rId5"/>
          <a:srcRect l="25000" t="14173" r="31140" b="7087"/>
          <a:stretch/>
        </p:blipFill>
        <p:spPr>
          <a:xfrm>
            <a:off x="3218738" y="1054724"/>
            <a:ext cx="365570" cy="368010"/>
          </a:xfrm>
          <a:prstGeom prst="rect">
            <a:avLst/>
          </a:prstGeom>
        </p:spPr>
      </p:pic>
      <p:pic>
        <p:nvPicPr>
          <p:cNvPr id="5" name="Image 3" descr="https://card-ai-public.oss-cn-hangzhou.aliyuncs.com/100/user_file/2023_10_19/44efde95d5c4a398c81deca943ef4e60.png"/>
          <p:cNvPicPr>
            <a:picLocks noChangeAspect="1"/>
          </p:cNvPicPr>
          <p:nvPr/>
        </p:nvPicPr>
        <p:blipFill>
          <a:blip r:embed="rId3"/>
          <a:srcRect l="29078" b="27007"/>
          <a:stretch/>
        </p:blipFill>
        <p:spPr>
          <a:xfrm flipV="1">
            <a:off x="3584308" y="-48234"/>
            <a:ext cx="5559692" cy="5191734"/>
          </a:xfrm>
          <a:prstGeom prst="rect">
            <a:avLst/>
          </a:prstGeom>
        </p:spPr>
      </p:pic>
      <p:sp>
        <p:nvSpPr>
          <p:cNvPr id="6" name="Text 0"/>
          <p:cNvSpPr/>
          <p:nvPr/>
        </p:nvSpPr>
        <p:spPr>
          <a:xfrm>
            <a:off x="692178" y="258466"/>
            <a:ext cx="7886789" cy="74366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3000" dirty="0">
                <a:solidFill>
                  <a:srgbClr val="FFFFFF"/>
                </a:solidFill>
                <a:latin typeface="优设标题黑" pitchFamily="34" charset="0"/>
                <a:ea typeface="优设标题黑" pitchFamily="34" charset="-122"/>
                <a:cs typeface="优设标题黑" pitchFamily="34" charset="-120"/>
              </a:rPr>
              <a:t>创新点</a:t>
            </a:r>
            <a:endParaRPr lang="en-US" sz="1500" dirty="0"/>
          </a:p>
        </p:txBody>
      </p:sp>
      <p:sp>
        <p:nvSpPr>
          <p:cNvPr id="7" name="Text 1"/>
          <p:cNvSpPr/>
          <p:nvPr/>
        </p:nvSpPr>
        <p:spPr>
          <a:xfrm>
            <a:off x="3751120" y="950694"/>
            <a:ext cx="4827846"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100" dirty="0">
                <a:solidFill>
                  <a:srgbClr val="FFFFFF"/>
                </a:solidFill>
                <a:latin typeface="优设标题黑" pitchFamily="34" charset="0"/>
                <a:ea typeface="优设标题黑" pitchFamily="34" charset="-122"/>
                <a:cs typeface="优设标题黑" pitchFamily="34" charset="-120"/>
              </a:rPr>
              <a:t>   </a:t>
            </a:r>
            <a:endParaRPr lang="en-US" sz="1500" dirty="0"/>
          </a:p>
        </p:txBody>
      </p:sp>
      <p:sp>
        <p:nvSpPr>
          <p:cNvPr id="8" name="Text 2"/>
          <p:cNvSpPr/>
          <p:nvPr/>
        </p:nvSpPr>
        <p:spPr>
          <a:xfrm>
            <a:off x="3751119" y="528907"/>
            <a:ext cx="4827846" cy="4133952"/>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我们的药物定价预测模型具有以下</a:t>
            </a:r>
            <a:r>
              <a:rPr lang="en-US" sz="1350" b="1" dirty="0">
                <a:solidFill>
                  <a:srgbClr val="999999"/>
                </a:solidFill>
                <a:latin typeface="PingFang SC" pitchFamily="34" charset="0"/>
                <a:ea typeface="PingFang SC" pitchFamily="34" charset="-122"/>
                <a:cs typeface="PingFang SC" pitchFamily="34" charset="-120"/>
              </a:rPr>
              <a:t>创新点</a:t>
            </a:r>
            <a:r>
              <a:rPr lang="en-US" sz="1350" dirty="0">
                <a:solidFill>
                  <a:srgbClr val="999999"/>
                </a:solidFill>
                <a:latin typeface="PingFang SC" pitchFamily="34" charset="0"/>
                <a:ea typeface="PingFang SC" pitchFamily="34" charset="-122"/>
                <a:cs typeface="PingFang SC" pitchFamily="34" charset="-120"/>
              </a:rPr>
              <a:t>：</a:t>
            </a:r>
            <a:endParaRPr lang="en-US" sz="1500" dirty="0"/>
          </a:p>
          <a:p>
            <a:pPr marL="0" indent="0">
              <a:lnSpc>
                <a:spcPct val="120000"/>
              </a:lnSpc>
              <a:spcBef>
                <a:spcPts val="375"/>
              </a:spcBef>
              <a:buNone/>
            </a:pPr>
            <a:endParaRPr lang="en-US" sz="1500" dirty="0"/>
          </a:p>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 考虑了多个影响因素：我们的模型不仅仅考虑了药品成本和研发成本等基本因素，还考虑了市场需求、竞争对手价格、药品效果、法规限制和营销费用等多个影响因素。</a:t>
            </a:r>
            <a:endParaRPr lang="en-US" sz="1500" dirty="0"/>
          </a:p>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 综合多个因素的影响：通过将多个影响因素进行线性组合，我们的模型能够综合考虑各种因素对药物定价的影响程度，并生成相应的预测结果。</a:t>
            </a:r>
            <a:endParaRPr lang="en-US" sz="1500" dirty="0"/>
          </a:p>
          <a:p>
            <a:pPr marL="0" indent="0" algn="just">
              <a:lnSpc>
                <a:spcPct val="120000"/>
              </a:lnSpc>
              <a:spcBef>
                <a:spcPts val="375"/>
              </a:spcBef>
              <a:buNone/>
            </a:pPr>
            <a:r>
              <a:rPr lang="en-US" sz="1350" dirty="0">
                <a:solidFill>
                  <a:srgbClr val="999999"/>
                </a:solidFill>
                <a:latin typeface="PingFang SC" pitchFamily="34" charset="0"/>
                <a:ea typeface="PingFang SC" pitchFamily="34" charset="-122"/>
                <a:cs typeface="PingFang SC" pitchFamily="34" charset="-120"/>
              </a:rPr>
              <a:t>- 数据驱动的决策：我们的模型基于大量的虚拟数据集进行训练，能够从数据中学习到不同因素之间的关联性和权重，从而提供数据驱动的决策支持。</a:t>
            </a:r>
            <a:endParaRPr lang="en-US" sz="1500" dirty="0"/>
          </a:p>
          <a:p>
            <a:pPr marL="0" indent="0">
              <a:lnSpc>
                <a:spcPct val="120000"/>
              </a:lnSpc>
              <a:spcBef>
                <a:spcPts val="375"/>
              </a:spcBef>
              <a:buNone/>
            </a:pPr>
            <a:endParaRPr lang="en-US" sz="1500" dirty="0"/>
          </a:p>
          <a:p>
            <a:pPr marL="0" indent="0">
              <a:lnSpc>
                <a:spcPct val="120000"/>
              </a:lnSpc>
              <a:spcBef>
                <a:spcPts val="375"/>
              </a:spcBef>
              <a:buNone/>
            </a:pPr>
            <a:endParaRPr lang="en-US" sz="1500" dirty="0"/>
          </a:p>
          <a:p>
            <a:pPr marL="0" indent="0">
              <a:lnSpc>
                <a:spcPct val="120000"/>
              </a:lnSpc>
              <a:spcBef>
                <a:spcPts val="375"/>
              </a:spcBef>
              <a:buNone/>
            </a:pP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193A"/>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44efde95d5c4a398c81deca943ef4e60.png"/>
          <p:cNvPicPr>
            <a:picLocks noChangeAspect="1"/>
          </p:cNvPicPr>
          <p:nvPr/>
        </p:nvPicPr>
        <p:blipFill>
          <a:blip r:embed="rId3"/>
          <a:srcRect l="29078" b="27007"/>
          <a:stretch/>
        </p:blipFill>
        <p:spPr>
          <a:xfrm flipH="1">
            <a:off x="0" y="0"/>
            <a:ext cx="5559692" cy="5191734"/>
          </a:xfrm>
          <a:prstGeom prst="rect">
            <a:avLst/>
          </a:prstGeom>
        </p:spPr>
      </p:pic>
      <p:pic>
        <p:nvPicPr>
          <p:cNvPr id="4" name="Image 2" descr="https://card-ai-public.oss-cn-hangzhou.aliyuncs.com/100/user_file/2023_10_19/9c84cf7c60347d718af16199b99827ae.png"/>
          <p:cNvPicPr>
            <a:picLocks noChangeAspect="1"/>
          </p:cNvPicPr>
          <p:nvPr/>
        </p:nvPicPr>
        <p:blipFill>
          <a:blip r:embed="rId4"/>
          <a:srcRect l="25000" t="14173" r="31140" b="7087"/>
          <a:stretch/>
        </p:blipFill>
        <p:spPr>
          <a:xfrm>
            <a:off x="3218738" y="1054724"/>
            <a:ext cx="365570" cy="368010"/>
          </a:xfrm>
          <a:prstGeom prst="rect">
            <a:avLst/>
          </a:prstGeom>
        </p:spPr>
      </p:pic>
      <p:pic>
        <p:nvPicPr>
          <p:cNvPr id="5" name="Image 3" descr="https://card-ai-public.oss-cn-hangzhou.aliyuncs.com/100/user_file/2023_10_19/44efde95d5c4a398c81deca943ef4e60.png"/>
          <p:cNvPicPr>
            <a:picLocks noChangeAspect="1"/>
          </p:cNvPicPr>
          <p:nvPr/>
        </p:nvPicPr>
        <p:blipFill>
          <a:blip r:embed="rId3"/>
          <a:srcRect l="29078" b="27007"/>
          <a:stretch/>
        </p:blipFill>
        <p:spPr>
          <a:xfrm flipV="1">
            <a:off x="3527865" y="-21656"/>
            <a:ext cx="5559692" cy="5191734"/>
          </a:xfrm>
          <a:prstGeom prst="rect">
            <a:avLst/>
          </a:prstGeom>
        </p:spPr>
      </p:pic>
      <p:sp>
        <p:nvSpPr>
          <p:cNvPr id="6" name="Text 0"/>
          <p:cNvSpPr/>
          <p:nvPr/>
        </p:nvSpPr>
        <p:spPr>
          <a:xfrm>
            <a:off x="692178" y="258466"/>
            <a:ext cx="7886789" cy="74366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3000" dirty="0">
                <a:solidFill>
                  <a:srgbClr val="FFFFFF"/>
                </a:solidFill>
                <a:latin typeface="优设标题黑" pitchFamily="34" charset="0"/>
                <a:ea typeface="优设标题黑" pitchFamily="34" charset="-122"/>
                <a:cs typeface="优设标题黑" pitchFamily="34" charset="-120"/>
              </a:rPr>
              <a:t>创新点</a:t>
            </a:r>
            <a:endParaRPr lang="en-US" sz="1500" dirty="0"/>
          </a:p>
        </p:txBody>
      </p:sp>
      <p:sp>
        <p:nvSpPr>
          <p:cNvPr id="7" name="Text 1"/>
          <p:cNvSpPr/>
          <p:nvPr/>
        </p:nvSpPr>
        <p:spPr>
          <a:xfrm>
            <a:off x="3751120" y="950694"/>
            <a:ext cx="4827846"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100" dirty="0">
                <a:solidFill>
                  <a:srgbClr val="FFFFFF"/>
                </a:solidFill>
                <a:latin typeface="优设标题黑" pitchFamily="34" charset="0"/>
                <a:ea typeface="优设标题黑" pitchFamily="34" charset="-122"/>
                <a:cs typeface="优设标题黑" pitchFamily="34" charset="-120"/>
              </a:rPr>
              <a:t>   </a:t>
            </a:r>
            <a:endParaRPr lang="en-US" sz="1500" dirty="0"/>
          </a:p>
        </p:txBody>
      </p:sp>
      <p:sp>
        <p:nvSpPr>
          <p:cNvPr id="8" name="Text 2"/>
          <p:cNvSpPr/>
          <p:nvPr/>
        </p:nvSpPr>
        <p:spPr>
          <a:xfrm>
            <a:off x="3751119" y="950694"/>
            <a:ext cx="4827846" cy="3426066"/>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altLang="zh-CN" sz="1350" b="1" dirty="0" err="1">
                <a:solidFill>
                  <a:srgbClr val="999999"/>
                </a:solidFill>
                <a:latin typeface="PingFang SC" pitchFamily="34" charset="0"/>
                <a:ea typeface="PingFang SC" pitchFamily="34" charset="-122"/>
                <a:cs typeface="PingFang SC" pitchFamily="34" charset="-120"/>
              </a:rPr>
              <a:t>模型思路</a:t>
            </a:r>
            <a:endParaRPr lang="en-US" altLang="zh-CN" sz="1500" b="1" dirty="0"/>
          </a:p>
          <a:p>
            <a:pPr marL="0" indent="0" algn="just">
              <a:lnSpc>
                <a:spcPct val="120000"/>
              </a:lnSpc>
              <a:spcBef>
                <a:spcPts val="375"/>
              </a:spcBef>
              <a:buNone/>
            </a:pPr>
            <a:r>
              <a:rPr lang="en-US" altLang="zh-CN" sz="1350" dirty="0">
                <a:solidFill>
                  <a:srgbClr val="999999"/>
                </a:solidFill>
                <a:latin typeface="PingFang SC" pitchFamily="34" charset="0"/>
                <a:ea typeface="PingFang SC" pitchFamily="34" charset="-122"/>
                <a:cs typeface="PingFang SC" pitchFamily="34" charset="-120"/>
              </a:rPr>
              <a:t>我们的药物定价预测模型基于机器学习方法，通过对大量虚拟数据进行训练，学习影响药物定价的各种因素之间的关系。模型采用线性回归算法，将各个影响因素与药物定价之间的关系建模为线性方程。</a:t>
            </a:r>
            <a:endParaRPr lang="en-US" altLang="zh-CN" sz="1500" dirty="0"/>
          </a:p>
          <a:p>
            <a:pPr marL="0" indent="0" algn="just">
              <a:lnSpc>
                <a:spcPct val="120000"/>
              </a:lnSpc>
              <a:spcBef>
                <a:spcPts val="375"/>
              </a:spcBef>
              <a:buNone/>
            </a:pPr>
            <a:r>
              <a:rPr lang="en-US" altLang="zh-CN" sz="1350" dirty="0">
                <a:solidFill>
                  <a:srgbClr val="999999"/>
                </a:solidFill>
                <a:latin typeface="PingFang SC" pitchFamily="34" charset="0"/>
                <a:ea typeface="PingFang SC" pitchFamily="34" charset="-122"/>
                <a:cs typeface="PingFang SC" pitchFamily="34" charset="-120"/>
              </a:rPr>
              <a:t>模型的输入包括药品成本、研发成本、市场需求、竞争对手价格、药品效果、法规限制和营销费用等多个特征。通过对这些特征进行线性组合，模型能够预测药物的定价。在大量生成的虚拟数据集的帮助下，模型能够学习到不同特征对药物定价的贡献程度，并建立起预测模型。</a:t>
            </a:r>
            <a:endParaRPr lang="en-US" sz="1500" dirty="0"/>
          </a:p>
          <a:p>
            <a:pPr marL="0" indent="0">
              <a:lnSpc>
                <a:spcPct val="120000"/>
              </a:lnSpc>
              <a:spcBef>
                <a:spcPts val="375"/>
              </a:spcBef>
              <a:buNone/>
            </a:pPr>
            <a:endParaRPr lang="en-US" sz="1500" dirty="0"/>
          </a:p>
          <a:p>
            <a:pPr marL="0" indent="0">
              <a:lnSpc>
                <a:spcPct val="120000"/>
              </a:lnSpc>
              <a:spcBef>
                <a:spcPts val="375"/>
              </a:spcBef>
              <a:buNone/>
            </a:pPr>
            <a:endParaRPr lang="en-US" sz="1500" dirty="0"/>
          </a:p>
        </p:txBody>
      </p:sp>
      <p:pic>
        <p:nvPicPr>
          <p:cNvPr id="9" name="Image 1" descr="https://aigc-ai-video.oss-cn-shanghai.aliyuncs.com/107/release/file/8c1e46392e2fb29604aa004c6d160238.png">
            <a:extLst>
              <a:ext uri="{FF2B5EF4-FFF2-40B4-BE49-F238E27FC236}">
                <a16:creationId xmlns:a16="http://schemas.microsoft.com/office/drawing/2014/main" id="{A05A75CF-F450-474A-817A-20C72041E64C}"/>
              </a:ext>
            </a:extLst>
          </p:cNvPr>
          <p:cNvPicPr>
            <a:picLocks noChangeAspect="1"/>
          </p:cNvPicPr>
          <p:nvPr/>
        </p:nvPicPr>
        <p:blipFill>
          <a:blip r:embed="rId5"/>
          <a:srcRect/>
          <a:stretch/>
        </p:blipFill>
        <p:spPr>
          <a:xfrm>
            <a:off x="810513" y="1054724"/>
            <a:ext cx="2025778" cy="3601382"/>
          </a:xfrm>
          <a:prstGeom prst="rect">
            <a:avLst/>
          </a:prstGeom>
        </p:spPr>
      </p:pic>
    </p:spTree>
    <p:extLst>
      <p:ext uri="{BB962C8B-B14F-4D97-AF65-F5344CB8AC3E}">
        <p14:creationId xmlns:p14="http://schemas.microsoft.com/office/powerpoint/2010/main" val="107413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card-ai-public.oss-cn-hangzhou.aliyuncs.com/100/user_file/2023_10_19/60d95e5b3d2ad3bfdb4e796c7a7b1e0a.png"/>
          <p:cNvPicPr>
            <a:picLocks noChangeAspect="1"/>
          </p:cNvPicPr>
          <p:nvPr/>
        </p:nvPicPr>
        <p:blipFill>
          <a:blip r:embed="rId3"/>
          <a:stretch>
            <a:fillRect/>
          </a:stretch>
        </p:blipFill>
        <p:spPr>
          <a:xfrm flipH="1">
            <a:off x="0" y="0"/>
            <a:ext cx="9144000" cy="5143500"/>
          </a:xfrm>
          <a:prstGeom prst="rect">
            <a:avLst/>
          </a:prstGeom>
        </p:spPr>
      </p:pic>
      <p:sp>
        <p:nvSpPr>
          <p:cNvPr id="3" name="Shape 0"/>
          <p:cNvSpPr/>
          <p:nvPr/>
        </p:nvSpPr>
        <p:spPr>
          <a:xfrm>
            <a:off x="3907045" y="4003987"/>
            <a:ext cx="137160" cy="137160"/>
          </a:xfrm>
          <a:custGeom>
            <a:avLst/>
            <a:gdLst/>
            <a:ahLst/>
            <a:cxnLst/>
            <a:rect l="l" t="t" r="r" b="b"/>
            <a:pathLst>
              <a:path w="137160" h="137160">
                <a:moveTo>
                  <a:pt x="0" y="0"/>
                </a:moveTo>
                <a:lnTo>
                  <a:pt x="137160" y="0"/>
                </a:lnTo>
                <a:lnTo>
                  <a:pt x="137160" y="137160"/>
                </a:lnTo>
                <a:lnTo>
                  <a:pt x="0" y="137160"/>
                </a:lnTo>
                <a:close/>
              </a:path>
            </a:pathLst>
          </a:custGeom>
          <a:solidFill>
            <a:srgbClr val="FFFFFF"/>
          </a:solidFill>
          <a:ln/>
        </p:spPr>
        <p:txBody>
          <a:bodyPr/>
          <a:lstStyle/>
          <a:p>
            <a:endParaRPr lang="zh-CN" altLang="en-US"/>
          </a:p>
        </p:txBody>
      </p:sp>
      <p:sp>
        <p:nvSpPr>
          <p:cNvPr id="4" name="Shape 1"/>
          <p:cNvSpPr/>
          <p:nvPr/>
        </p:nvSpPr>
        <p:spPr>
          <a:xfrm>
            <a:off x="6520120" y="4003987"/>
            <a:ext cx="137160" cy="137160"/>
          </a:xfrm>
          <a:custGeom>
            <a:avLst/>
            <a:gdLst/>
            <a:ahLst/>
            <a:cxnLst/>
            <a:rect l="l" t="t" r="r" b="b"/>
            <a:pathLst>
              <a:path w="137160" h="137160">
                <a:moveTo>
                  <a:pt x="0" y="0"/>
                </a:moveTo>
                <a:lnTo>
                  <a:pt x="137160" y="0"/>
                </a:lnTo>
                <a:lnTo>
                  <a:pt x="137160" y="137160"/>
                </a:lnTo>
                <a:lnTo>
                  <a:pt x="0" y="137160"/>
                </a:lnTo>
                <a:close/>
              </a:path>
            </a:pathLst>
          </a:custGeom>
          <a:solidFill>
            <a:srgbClr val="FFFFFF"/>
          </a:solidFill>
          <a:ln/>
        </p:spPr>
      </p:sp>
      <p:sp>
        <p:nvSpPr>
          <p:cNvPr id="5" name="Shape 2"/>
          <p:cNvSpPr/>
          <p:nvPr/>
        </p:nvSpPr>
        <p:spPr>
          <a:xfrm>
            <a:off x="8033047" y="4617373"/>
            <a:ext cx="0" cy="161421"/>
          </a:xfrm>
          <a:custGeom>
            <a:avLst/>
            <a:gdLst/>
            <a:ahLst/>
            <a:cxnLst/>
            <a:rect l="l" t="t" r="r" b="b"/>
            <a:pathLst>
              <a:path h="161421">
                <a:moveTo>
                  <a:pt x="0" y="0"/>
                </a:moveTo>
                <a:lnTo>
                  <a:pt x="0" y="161421"/>
                </a:lnTo>
              </a:path>
            </a:pathLst>
          </a:custGeom>
          <a:noFill/>
          <a:ln w="76200">
            <a:solidFill>
              <a:srgbClr val="FFFFFF"/>
            </a:solidFill>
            <a:prstDash val="solid"/>
            <a:headEnd type="none"/>
            <a:tailEnd type="none"/>
          </a:ln>
        </p:spPr>
      </p:sp>
      <p:sp>
        <p:nvSpPr>
          <p:cNvPr id="6" name="Shape 3"/>
          <p:cNvSpPr/>
          <p:nvPr/>
        </p:nvSpPr>
        <p:spPr>
          <a:xfrm>
            <a:off x="8190954" y="4617373"/>
            <a:ext cx="0" cy="161421"/>
          </a:xfrm>
          <a:custGeom>
            <a:avLst/>
            <a:gdLst/>
            <a:ahLst/>
            <a:cxnLst/>
            <a:rect l="l" t="t" r="r" b="b"/>
            <a:pathLst>
              <a:path h="161421">
                <a:moveTo>
                  <a:pt x="0" y="0"/>
                </a:moveTo>
                <a:lnTo>
                  <a:pt x="0" y="161421"/>
                </a:lnTo>
              </a:path>
            </a:pathLst>
          </a:custGeom>
          <a:noFill/>
          <a:ln w="76200">
            <a:solidFill>
              <a:srgbClr val="FFFFFF"/>
            </a:solidFill>
            <a:prstDash val="solid"/>
            <a:headEnd type="none"/>
            <a:tailEnd type="none"/>
          </a:ln>
        </p:spPr>
      </p:sp>
      <p:sp>
        <p:nvSpPr>
          <p:cNvPr id="7" name="Shape 4"/>
          <p:cNvSpPr/>
          <p:nvPr/>
        </p:nvSpPr>
        <p:spPr>
          <a:xfrm>
            <a:off x="8365383" y="4617373"/>
            <a:ext cx="0" cy="161421"/>
          </a:xfrm>
          <a:custGeom>
            <a:avLst/>
            <a:gdLst/>
            <a:ahLst/>
            <a:cxnLst/>
            <a:rect l="l" t="t" r="r" b="b"/>
            <a:pathLst>
              <a:path h="161421">
                <a:moveTo>
                  <a:pt x="0" y="0"/>
                </a:moveTo>
                <a:lnTo>
                  <a:pt x="0" y="161421"/>
                </a:lnTo>
              </a:path>
            </a:pathLst>
          </a:custGeom>
          <a:noFill/>
          <a:ln w="76200">
            <a:solidFill>
              <a:srgbClr val="FFFFFF"/>
            </a:solidFill>
            <a:prstDash val="solid"/>
            <a:headEnd type="none"/>
            <a:tailEnd type="none"/>
          </a:ln>
        </p:spPr>
      </p:sp>
      <p:sp>
        <p:nvSpPr>
          <p:cNvPr id="8" name="Shape 5"/>
          <p:cNvSpPr/>
          <p:nvPr/>
        </p:nvSpPr>
        <p:spPr>
          <a:xfrm>
            <a:off x="3931065" y="4778793"/>
            <a:ext cx="3888336" cy="0"/>
          </a:xfrm>
          <a:custGeom>
            <a:avLst/>
            <a:gdLst/>
            <a:ahLst/>
            <a:cxnLst/>
            <a:rect l="l" t="t" r="r" b="b"/>
            <a:pathLst>
              <a:path w="3888336">
                <a:moveTo>
                  <a:pt x="0" y="0"/>
                </a:moveTo>
                <a:lnTo>
                  <a:pt x="3888336" y="0"/>
                </a:lnTo>
              </a:path>
            </a:pathLst>
          </a:custGeom>
          <a:noFill/>
          <a:ln w="9525">
            <a:solidFill>
              <a:srgbClr val="FFFFFF"/>
            </a:solidFill>
            <a:prstDash val="solid"/>
            <a:headEnd type="none"/>
            <a:tailEnd type="none"/>
          </a:ln>
        </p:spPr>
      </p:sp>
      <p:sp>
        <p:nvSpPr>
          <p:cNvPr id="9" name="Text 6"/>
          <p:cNvSpPr/>
          <p:nvPr/>
        </p:nvSpPr>
        <p:spPr>
          <a:xfrm>
            <a:off x="6681263" y="489933"/>
            <a:ext cx="1706672" cy="1499616"/>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7200" b="1" dirty="0">
                <a:solidFill>
                  <a:srgbClr val="FFFFFF"/>
                </a:solidFill>
                <a:latin typeface="PingFang SC" pitchFamily="34" charset="0"/>
                <a:ea typeface="PingFang SC" pitchFamily="34" charset="-122"/>
                <a:cs typeface="PingFang SC" pitchFamily="34" charset="-120"/>
              </a:rPr>
              <a:t>03</a:t>
            </a:r>
            <a:endParaRPr lang="en-US" sz="1500" dirty="0"/>
          </a:p>
        </p:txBody>
      </p:sp>
      <p:sp>
        <p:nvSpPr>
          <p:cNvPr id="10" name="Text 7"/>
          <p:cNvSpPr/>
          <p:nvPr/>
        </p:nvSpPr>
        <p:spPr>
          <a:xfrm>
            <a:off x="1131131" y="1911825"/>
            <a:ext cx="7256804" cy="1002697"/>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350" dirty="0">
                <a:solidFill>
                  <a:srgbClr val="FFFFFF"/>
                </a:solidFill>
                <a:latin typeface="优设标题黑" pitchFamily="34" charset="0"/>
                <a:ea typeface="优设标题黑" pitchFamily="34" charset="-122"/>
                <a:cs typeface="优设标题黑" pitchFamily="34" charset="-120"/>
              </a:rPr>
              <a:t>模型结果优越性</a:t>
            </a:r>
            <a:endParaRPr lang="en-US" sz="1500" dirty="0"/>
          </a:p>
        </p:txBody>
      </p:sp>
      <p:sp>
        <p:nvSpPr>
          <p:cNvPr id="11" name="Text 8"/>
          <p:cNvSpPr/>
          <p:nvPr/>
        </p:nvSpPr>
        <p:spPr>
          <a:xfrm>
            <a:off x="4044205" y="3843967"/>
            <a:ext cx="2402921"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FFFFFF"/>
                </a:solidFill>
                <a:latin typeface="微软雅黑" pitchFamily="34" charset="0"/>
                <a:ea typeface="微软雅黑" pitchFamily="34" charset="-122"/>
                <a:cs typeface="微软雅黑" pitchFamily="34" charset="-120"/>
              </a:rPr>
              <a:t>模型结果优越性</a:t>
            </a:r>
            <a:endParaRPr lang="en-US" sz="1500" dirty="0"/>
          </a:p>
        </p:txBody>
      </p:sp>
      <p:sp>
        <p:nvSpPr>
          <p:cNvPr id="12" name="Text 9"/>
          <p:cNvSpPr/>
          <p:nvPr/>
        </p:nvSpPr>
        <p:spPr>
          <a:xfrm>
            <a:off x="6657280" y="3843967"/>
            <a:ext cx="2298095"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FFFFFF"/>
                </a:solidFill>
                <a:latin typeface="微软雅黑" pitchFamily="34" charset="0"/>
                <a:ea typeface="微软雅黑" pitchFamily="34" charset="-122"/>
                <a:cs typeface="微软雅黑" pitchFamily="34" charset="-120"/>
              </a:rPr>
              <a:t>结论</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247</Words>
  <Application>Microsoft Office PowerPoint</Application>
  <PresentationFormat>全屏显示(16:9)</PresentationFormat>
  <Paragraphs>77</Paragraphs>
  <Slides>12</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PingFang SC</vt:lpstr>
      <vt:lpstr>等线</vt:lpstr>
      <vt:lpstr>微软雅黑</vt:lpstr>
      <vt:lpstr>优设标题黑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帅 姚</cp:lastModifiedBy>
  <cp:revision>9</cp:revision>
  <dcterms:created xsi:type="dcterms:W3CDTF">2023-11-19T13:11:09Z</dcterms:created>
  <dcterms:modified xsi:type="dcterms:W3CDTF">2023-11-19T15:06:20Z</dcterms:modified>
</cp:coreProperties>
</file>